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60" r:id="rId2"/>
    <p:sldId id="293" r:id="rId3"/>
    <p:sldId id="264" r:id="rId4"/>
    <p:sldId id="307" r:id="rId5"/>
    <p:sldId id="306" r:id="rId6"/>
    <p:sldId id="305" r:id="rId7"/>
    <p:sldId id="310" r:id="rId8"/>
    <p:sldId id="304" r:id="rId9"/>
    <p:sldId id="308" r:id="rId10"/>
    <p:sldId id="303" r:id="rId11"/>
    <p:sldId id="317" r:id="rId12"/>
    <p:sldId id="302" r:id="rId13"/>
    <p:sldId id="316" r:id="rId14"/>
    <p:sldId id="309" r:id="rId15"/>
    <p:sldId id="301" r:id="rId16"/>
    <p:sldId id="311" r:id="rId17"/>
    <p:sldId id="300" r:id="rId18"/>
    <p:sldId id="299" r:id="rId19"/>
    <p:sldId id="314" r:id="rId20"/>
    <p:sldId id="297" r:id="rId21"/>
    <p:sldId id="312" r:id="rId22"/>
    <p:sldId id="315" r:id="rId23"/>
    <p:sldId id="298" r:id="rId24"/>
    <p:sldId id="296" r:id="rId25"/>
    <p:sldId id="313" r:id="rId26"/>
  </p:sldIdLst>
  <p:sldSz cx="9144000" cy="6858000" type="screen4x3"/>
  <p:notesSz cx="6888163" cy="10018713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C66"/>
    <a:srgbClr val="CC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91" d="100"/>
          <a:sy n="91" d="100"/>
        </p:scale>
        <p:origin x="1602" y="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126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4500" cy="5016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902075" y="0"/>
            <a:ext cx="2984500" cy="5016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B328E9-FFAC-4EC1-AD29-C7E56EC87523}" type="datetimeFigureOut">
              <a:rPr kumimoji="1" lang="ja-JP" altLang="en-US" smtClean="0"/>
              <a:t>2021/4/15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189038" y="1252538"/>
            <a:ext cx="4510087" cy="33813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8975" y="4821238"/>
            <a:ext cx="5510213" cy="39449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9517063"/>
            <a:ext cx="2984500" cy="5016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902075" y="9517063"/>
            <a:ext cx="2984500" cy="5016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1AC352-7AC5-4E38-9B61-C356A1AA2F5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359269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kumimoji="1" lang="ja-JP" altLang="en-US"/>
              <a:t>マスタ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/>
              <a:t>マスタ サブタイトルの書式設定</a:t>
            </a:r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38739-6AB1-45B4-A6FE-A85D0B9F48F5}" type="datetimeFigureOut">
              <a:rPr kumimoji="1" lang="ja-JP" altLang="en-US" smtClean="0"/>
              <a:pPr/>
              <a:t>2021/4/15</a:t>
            </a:fld>
            <a:endParaRPr kumimoji="1"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59DA7-EB12-4BA9-927B-591FB3B834EC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 タイトルの書式設定</a:t>
            </a:r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38739-6AB1-45B4-A6FE-A85D0B9F48F5}" type="datetimeFigureOut">
              <a:rPr kumimoji="1" lang="ja-JP" altLang="en-US" smtClean="0"/>
              <a:pPr/>
              <a:t>2021/4/15</a:t>
            </a:fld>
            <a:endParaRPr kumimoji="1"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59DA7-EB12-4BA9-927B-591FB3B834EC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1" lang="ja-JP" altLang="en-US"/>
              <a:t>マスタ タイトルの書式設定</a:t>
            </a:r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kumimoji="1" lang="ja-JP" altLang="en-US"/>
              <a:t>マスタ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38739-6AB1-45B4-A6FE-A85D0B9F48F5}" type="datetimeFigureOut">
              <a:rPr kumimoji="1" lang="ja-JP" altLang="en-US" smtClean="0"/>
              <a:pPr/>
              <a:t>2021/4/15</a:t>
            </a:fld>
            <a:endParaRPr kumimoji="1"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59DA7-EB12-4BA9-927B-591FB3B834EC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 タイトルの書式設定</a:t>
            </a:r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38739-6AB1-45B4-A6FE-A85D0B9F48F5}" type="datetimeFigureOut">
              <a:rPr kumimoji="1" lang="ja-JP" altLang="en-US" smtClean="0"/>
              <a:pPr/>
              <a:t>2021/4/15</a:t>
            </a:fld>
            <a:endParaRPr kumimoji="1"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59DA7-EB12-4BA9-927B-591FB3B834EC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1" lang="ja-JP" altLang="en-US"/>
              <a:t>マスタ タイトルの書式設定</a:t>
            </a:r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 テキストの書式設定</a:t>
            </a:r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38739-6AB1-45B4-A6FE-A85D0B9F48F5}" type="datetimeFigureOut">
              <a:rPr kumimoji="1" lang="ja-JP" altLang="en-US" smtClean="0"/>
              <a:pPr/>
              <a:t>2021/4/15</a:t>
            </a:fld>
            <a:endParaRPr kumimoji="1"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59DA7-EB12-4BA9-927B-591FB3B834EC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 タイトルの書式設定</a:t>
            </a:r>
          </a:p>
        </p:txBody>
      </p:sp>
      <p:sp>
        <p:nvSpPr>
          <p:cNvPr id="3" name="コンテンツ プレースホル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ja-JP" altLang="en-US"/>
              <a:t>マスタ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ja-JP" altLang="en-US"/>
              <a:t>マスタ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38739-6AB1-45B4-A6FE-A85D0B9F48F5}" type="datetimeFigureOut">
              <a:rPr kumimoji="1" lang="ja-JP" altLang="en-US" smtClean="0"/>
              <a:pPr/>
              <a:t>2021/4/15</a:t>
            </a:fld>
            <a:endParaRPr kumimoji="1" lang="ja-JP" altLang="en-US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59DA7-EB12-4BA9-927B-591FB3B834EC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ja-JP" altLang="en-US"/>
              <a:t>マスタ タイトルの書式設定</a:t>
            </a:r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 テキストの書式設定</a:t>
            </a:r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ja-JP" altLang="en-US"/>
              <a:t>マスタ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 テキストの書式設定</a:t>
            </a:r>
          </a:p>
        </p:txBody>
      </p:sp>
      <p:sp>
        <p:nvSpPr>
          <p:cNvPr id="6" name="コンテンツ プレースホル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ja-JP" altLang="en-US"/>
              <a:t>マスタ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38739-6AB1-45B4-A6FE-A85D0B9F48F5}" type="datetimeFigureOut">
              <a:rPr kumimoji="1" lang="ja-JP" altLang="en-US" smtClean="0"/>
              <a:pPr/>
              <a:t>2021/4/15</a:t>
            </a:fld>
            <a:endParaRPr kumimoji="1" lang="ja-JP" altLang="en-US"/>
          </a:p>
        </p:txBody>
      </p:sp>
      <p:sp>
        <p:nvSpPr>
          <p:cNvPr id="8" name="フッター プレースホル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59DA7-EB12-4BA9-927B-591FB3B834EC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 タイトルの書式設定</a:t>
            </a:r>
          </a:p>
        </p:txBody>
      </p:sp>
      <p:sp>
        <p:nvSpPr>
          <p:cNvPr id="3" name="日付プレースホル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38739-6AB1-45B4-A6FE-A85D0B9F48F5}" type="datetimeFigureOut">
              <a:rPr kumimoji="1" lang="ja-JP" altLang="en-US" smtClean="0"/>
              <a:pPr/>
              <a:t>2021/4/15</a:t>
            </a:fld>
            <a:endParaRPr kumimoji="1" lang="ja-JP" altLang="en-US"/>
          </a:p>
        </p:txBody>
      </p:sp>
      <p:sp>
        <p:nvSpPr>
          <p:cNvPr id="4" name="フッター プレースホル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59DA7-EB12-4BA9-927B-591FB3B834EC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38739-6AB1-45B4-A6FE-A85D0B9F48F5}" type="datetimeFigureOut">
              <a:rPr kumimoji="1" lang="ja-JP" altLang="en-US" smtClean="0"/>
              <a:pPr/>
              <a:t>2021/4/15</a:t>
            </a:fld>
            <a:endParaRPr kumimoji="1" lang="ja-JP" altLang="en-US"/>
          </a:p>
        </p:txBody>
      </p:sp>
      <p:sp>
        <p:nvSpPr>
          <p:cNvPr id="3" name="フッター プレースホル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59DA7-EB12-4BA9-927B-591FB3B834EC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ja-JP" altLang="en-US"/>
              <a:t>マスタ タイトルの書式設定</a:t>
            </a:r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ja-JP" altLang="en-US"/>
              <a:t>マスタ テキストの書式設定</a:t>
            </a:r>
          </a:p>
        </p:txBody>
      </p:sp>
      <p:sp>
        <p:nvSpPr>
          <p:cNvPr id="5" name="日付プレースホル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38739-6AB1-45B4-A6FE-A85D0B9F48F5}" type="datetimeFigureOut">
              <a:rPr kumimoji="1" lang="ja-JP" altLang="en-US" smtClean="0"/>
              <a:pPr/>
              <a:t>2021/4/15</a:t>
            </a:fld>
            <a:endParaRPr kumimoji="1" lang="ja-JP" altLang="en-US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59DA7-EB12-4BA9-927B-591FB3B834EC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ja-JP" altLang="en-US"/>
              <a:t>マスタ タイトルの書式設定</a:t>
            </a:r>
          </a:p>
        </p:txBody>
      </p:sp>
      <p:sp>
        <p:nvSpPr>
          <p:cNvPr id="3" name="図プレースホル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ja-JP" altLang="en-US"/>
              <a:t>マスタ テキストの書式設定</a:t>
            </a:r>
          </a:p>
        </p:txBody>
      </p:sp>
      <p:sp>
        <p:nvSpPr>
          <p:cNvPr id="5" name="日付プレースホル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38739-6AB1-45B4-A6FE-A85D0B9F48F5}" type="datetimeFigureOut">
              <a:rPr kumimoji="1" lang="ja-JP" altLang="en-US" smtClean="0"/>
              <a:pPr/>
              <a:t>2021/4/15</a:t>
            </a:fld>
            <a:endParaRPr kumimoji="1" lang="ja-JP" altLang="en-US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59DA7-EB12-4BA9-927B-591FB3B834EC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 タイトルの書式設定</a:t>
            </a:r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E38739-6AB1-45B4-A6FE-A85D0B9F48F5}" type="datetimeFigureOut">
              <a:rPr kumimoji="1" lang="ja-JP" altLang="en-US" smtClean="0"/>
              <a:pPr/>
              <a:t>2021/4/15</a:t>
            </a:fld>
            <a:endParaRPr kumimoji="1"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E59DA7-EB12-4BA9-927B-591FB3B834EC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data.jma.go.jp/svd/eqev/data/higai/higai1996-new.html" TargetMode="Externa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ma.go.jp/jma/kishou/know/shindo/shindo-gaiyo.png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hanshin-exp.co.jp/50th/short-story/past/story13.html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hanshin-exp.co.jp/50th/short-story/past/story13.html" TargetMode="External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650503"/>
          </a:xfrm>
          <a:solidFill>
            <a:schemeClr val="accent5">
              <a:lumMod val="40000"/>
              <a:lumOff val="60000"/>
            </a:schemeClr>
          </a:solidFill>
          <a:ln w="38100">
            <a:solidFill>
              <a:schemeClr val="bg1">
                <a:lumMod val="50000"/>
              </a:schemeClr>
            </a:solidFill>
          </a:ln>
        </p:spPr>
        <p:txBody>
          <a:bodyPr>
            <a:normAutofit fontScale="90000"/>
          </a:bodyPr>
          <a:lstStyle/>
          <a:p>
            <a:r>
              <a:rPr lang="ja-JP" altLang="en-US" dirty="0"/>
              <a:t>固体地球物理</a:t>
            </a:r>
            <a:endParaRPr kumimoji="1" lang="ja-JP" altLang="en-US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557807" y="1490008"/>
            <a:ext cx="8352928" cy="193899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ja-JP" altLang="ja-JP" sz="2400" dirty="0"/>
              <a:t>第 </a:t>
            </a:r>
            <a:r>
              <a:rPr lang="en-US" altLang="ja-JP" sz="2400" dirty="0"/>
              <a:t>6</a:t>
            </a:r>
            <a:r>
              <a:rPr lang="ja-JP" altLang="ja-JP" sz="2400" dirty="0"/>
              <a:t>回：</a:t>
            </a:r>
            <a:r>
              <a:rPr lang="ja-JP" altLang="en-US" sz="2400" dirty="0"/>
              <a:t>地震（マグニチュード、震度、地震のエネルギー）</a:t>
            </a:r>
            <a:endParaRPr lang="en-US" altLang="ja-JP" sz="2400" dirty="0"/>
          </a:p>
          <a:p>
            <a:r>
              <a:rPr lang="ja-JP" altLang="ja-JP" sz="2400" dirty="0"/>
              <a:t>第 </a:t>
            </a:r>
            <a:r>
              <a:rPr lang="en-US" altLang="ja-JP" sz="2400" dirty="0"/>
              <a:t>7 </a:t>
            </a:r>
            <a:r>
              <a:rPr lang="ja-JP" altLang="ja-JP" sz="2400" dirty="0"/>
              <a:t>回：</a:t>
            </a:r>
            <a:r>
              <a:rPr lang="ja-JP" altLang="en-US" sz="2400" dirty="0"/>
              <a:t>地震の原因、地震波、震源決定</a:t>
            </a:r>
            <a:endParaRPr lang="en-US" altLang="ja-JP" sz="2400" dirty="0"/>
          </a:p>
          <a:p>
            <a:r>
              <a:rPr lang="ja-JP" altLang="ja-JP" sz="2400" dirty="0"/>
              <a:t>第 </a:t>
            </a:r>
            <a:r>
              <a:rPr lang="en-US" altLang="ja-JP" sz="2400" dirty="0"/>
              <a:t>8 </a:t>
            </a:r>
            <a:r>
              <a:rPr lang="ja-JP" altLang="ja-JP" sz="2400" dirty="0"/>
              <a:t>回：</a:t>
            </a:r>
            <a:r>
              <a:rPr lang="ja-JP" altLang="en-US" sz="2400" dirty="0"/>
              <a:t>地球の内部構造、地球の形と大きさ</a:t>
            </a:r>
            <a:endParaRPr lang="en-US" altLang="ja-JP" sz="2400" dirty="0"/>
          </a:p>
          <a:p>
            <a:r>
              <a:rPr lang="ja-JP" altLang="ja-JP" sz="2400" dirty="0"/>
              <a:t>第 </a:t>
            </a:r>
            <a:r>
              <a:rPr lang="en-US" altLang="ja-JP" sz="2400" dirty="0"/>
              <a:t>9 </a:t>
            </a:r>
            <a:r>
              <a:rPr lang="ja-JP" altLang="ja-JP" sz="2400" dirty="0"/>
              <a:t>回：</a:t>
            </a:r>
            <a:r>
              <a:rPr lang="ja-JP" altLang="en-US" sz="2400" dirty="0"/>
              <a:t>地球の質量と重力、重力異常、アイソスタシー</a:t>
            </a:r>
            <a:endParaRPr lang="en-US" altLang="ja-JP" sz="2400" dirty="0"/>
          </a:p>
          <a:p>
            <a:r>
              <a:rPr lang="ja-JP" altLang="ja-JP" sz="2400" dirty="0"/>
              <a:t>第 </a:t>
            </a:r>
            <a:r>
              <a:rPr lang="en-US" altLang="ja-JP" sz="2400" dirty="0"/>
              <a:t>10 </a:t>
            </a:r>
            <a:r>
              <a:rPr lang="ja-JP" altLang="ja-JP" sz="2400" dirty="0"/>
              <a:t>回：</a:t>
            </a:r>
            <a:r>
              <a:rPr lang="ja-JP" altLang="en-US" sz="2400" dirty="0"/>
              <a:t>ジオイド、潮汐</a:t>
            </a:r>
            <a:endParaRPr lang="en-US" altLang="ja-JP" sz="2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650503"/>
          </a:xfrm>
          <a:solidFill>
            <a:schemeClr val="accent5">
              <a:lumMod val="40000"/>
              <a:lumOff val="60000"/>
            </a:schemeClr>
          </a:solidFill>
          <a:ln w="38100">
            <a:solidFill>
              <a:schemeClr val="bg1">
                <a:lumMod val="50000"/>
              </a:schemeClr>
            </a:solidFill>
          </a:ln>
        </p:spPr>
        <p:txBody>
          <a:bodyPr>
            <a:normAutofit fontScale="90000"/>
          </a:bodyPr>
          <a:lstStyle/>
          <a:p>
            <a:r>
              <a:rPr kumimoji="1" lang="ja-JP" altLang="en-US" dirty="0"/>
              <a:t>震度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93C9A59D-87A5-4A00-93E2-609B4E23AA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67476"/>
            <a:ext cx="4932040" cy="5293551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9F30C4C9-F6CB-42E0-8F3E-4FC6D01157B0}"/>
              </a:ext>
            </a:extLst>
          </p:cNvPr>
          <p:cNvSpPr txBox="1"/>
          <p:nvPr/>
        </p:nvSpPr>
        <p:spPr>
          <a:xfrm>
            <a:off x="107504" y="6172117"/>
            <a:ext cx="21515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(Kamaya et al., 2021)</a:t>
            </a:r>
            <a:endParaRPr kumimoji="1" lang="ja-JP" altLang="en-US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8F088247-F70B-409C-B3E3-C3781402717F}"/>
              </a:ext>
            </a:extLst>
          </p:cNvPr>
          <p:cNvSpPr txBox="1"/>
          <p:nvPr/>
        </p:nvSpPr>
        <p:spPr>
          <a:xfrm>
            <a:off x="1043608" y="683404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震度計の分布</a:t>
            </a:r>
            <a:endParaRPr kumimoji="1" lang="ja-JP" altLang="en-US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18B27250-5FAA-4B1F-AAC5-5A782219D709}"/>
              </a:ext>
            </a:extLst>
          </p:cNvPr>
          <p:cNvSpPr txBox="1"/>
          <p:nvPr/>
        </p:nvSpPr>
        <p:spPr>
          <a:xfrm>
            <a:off x="5436096" y="720290"/>
            <a:ext cx="2940228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ja-JP" altLang="en-US" dirty="0"/>
              <a:t>いたるところに震度計を設置</a:t>
            </a:r>
            <a:endParaRPr kumimoji="1" lang="ja-JP" altLang="en-US" dirty="0"/>
          </a:p>
        </p:txBody>
      </p:sp>
      <p:sp>
        <p:nvSpPr>
          <p:cNvPr id="9" name="矢印: 下 8">
            <a:extLst>
              <a:ext uri="{FF2B5EF4-FFF2-40B4-BE49-F238E27FC236}">
                <a16:creationId xmlns:a16="http://schemas.microsoft.com/office/drawing/2014/main" id="{2B73D420-C0D0-4592-989F-948FBB6D375F}"/>
              </a:ext>
            </a:extLst>
          </p:cNvPr>
          <p:cNvSpPr/>
          <p:nvPr/>
        </p:nvSpPr>
        <p:spPr>
          <a:xfrm>
            <a:off x="6530734" y="1152338"/>
            <a:ext cx="561546" cy="21602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7996F714-7C79-41D9-8921-7F908692A898}"/>
              </a:ext>
            </a:extLst>
          </p:cNvPr>
          <p:cNvSpPr txBox="1"/>
          <p:nvPr/>
        </p:nvSpPr>
        <p:spPr>
          <a:xfrm>
            <a:off x="5239850" y="1397550"/>
            <a:ext cx="3440365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ja-JP" altLang="en-US" dirty="0"/>
              <a:t>どこで被害が出るほど揺れたかを</a:t>
            </a:r>
            <a:endParaRPr lang="en-US" altLang="ja-JP" dirty="0"/>
          </a:p>
          <a:p>
            <a:r>
              <a:rPr lang="ja-JP" altLang="en-US" dirty="0"/>
              <a:t>１，２分で把握</a:t>
            </a:r>
            <a:endParaRPr kumimoji="1" lang="ja-JP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0C44839-5778-4178-B992-793433D2AD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9850" y="2405338"/>
            <a:ext cx="3704860" cy="4167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6A75506F-8121-4A0E-8E22-4064773C3369}"/>
              </a:ext>
            </a:extLst>
          </p:cNvPr>
          <p:cNvSpPr txBox="1"/>
          <p:nvPr/>
        </p:nvSpPr>
        <p:spPr>
          <a:xfrm>
            <a:off x="5436096" y="2073069"/>
            <a:ext cx="3121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２０１６年熊本地震の震度分布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776E761A-BAEF-4ED4-9DD0-C5F633513EE6}"/>
              </a:ext>
            </a:extLst>
          </p:cNvPr>
          <p:cNvSpPr txBox="1"/>
          <p:nvPr/>
        </p:nvSpPr>
        <p:spPr>
          <a:xfrm>
            <a:off x="3203848" y="6612988"/>
            <a:ext cx="601639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100" dirty="0"/>
              <a:t>気象庁　</a:t>
            </a:r>
            <a:r>
              <a:rPr kumimoji="1" lang="en-US" altLang="ja-JP" sz="1000" dirty="0"/>
              <a:t>https://www.data.jma.go.jp/svd/eew/data/suikei/201604160125_741/201604160125_741_506.html</a:t>
            </a:r>
            <a:endParaRPr kumimoji="1" lang="ja-JP" altLang="en-US" sz="1100" dirty="0"/>
          </a:p>
        </p:txBody>
      </p:sp>
    </p:spTree>
    <p:extLst>
      <p:ext uri="{BB962C8B-B14F-4D97-AF65-F5344CB8AC3E}">
        <p14:creationId xmlns:p14="http://schemas.microsoft.com/office/powerpoint/2010/main" val="31001693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650503"/>
          </a:xfrm>
          <a:solidFill>
            <a:schemeClr val="accent5">
              <a:lumMod val="40000"/>
              <a:lumOff val="60000"/>
            </a:schemeClr>
          </a:solidFill>
          <a:ln w="38100">
            <a:solidFill>
              <a:schemeClr val="bg1">
                <a:lumMod val="50000"/>
              </a:schemeClr>
            </a:solidFill>
          </a:ln>
        </p:spPr>
        <p:txBody>
          <a:bodyPr>
            <a:normAutofit fontScale="90000"/>
          </a:bodyPr>
          <a:lstStyle/>
          <a:p>
            <a:r>
              <a:rPr kumimoji="1" lang="ja-JP" altLang="en-US" dirty="0"/>
              <a:t>震度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18B27250-5FAA-4B1F-AAC5-5A782219D709}"/>
              </a:ext>
            </a:extLst>
          </p:cNvPr>
          <p:cNvSpPr txBox="1"/>
          <p:nvPr/>
        </p:nvSpPr>
        <p:spPr>
          <a:xfrm>
            <a:off x="447766" y="807848"/>
            <a:ext cx="2940228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ja-JP" altLang="en-US" dirty="0"/>
              <a:t>いたるところに震度計を設置</a:t>
            </a:r>
            <a:endParaRPr kumimoji="1" lang="ja-JP" altLang="en-US" dirty="0"/>
          </a:p>
        </p:txBody>
      </p:sp>
      <p:sp>
        <p:nvSpPr>
          <p:cNvPr id="9" name="矢印: 下 8">
            <a:extLst>
              <a:ext uri="{FF2B5EF4-FFF2-40B4-BE49-F238E27FC236}">
                <a16:creationId xmlns:a16="http://schemas.microsoft.com/office/drawing/2014/main" id="{2B73D420-C0D0-4592-989F-948FBB6D375F}"/>
              </a:ext>
            </a:extLst>
          </p:cNvPr>
          <p:cNvSpPr/>
          <p:nvPr/>
        </p:nvSpPr>
        <p:spPr>
          <a:xfrm>
            <a:off x="1542404" y="1239896"/>
            <a:ext cx="561546" cy="21602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7996F714-7C79-41D9-8921-7F908692A898}"/>
              </a:ext>
            </a:extLst>
          </p:cNvPr>
          <p:cNvSpPr txBox="1"/>
          <p:nvPr/>
        </p:nvSpPr>
        <p:spPr>
          <a:xfrm>
            <a:off x="251520" y="1485108"/>
            <a:ext cx="3440365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ja-JP" altLang="en-US" dirty="0"/>
              <a:t>どこで被害が出るほど揺れたかを</a:t>
            </a:r>
            <a:endParaRPr lang="en-US" altLang="ja-JP" dirty="0"/>
          </a:p>
          <a:p>
            <a:r>
              <a:rPr lang="ja-JP" altLang="en-US" dirty="0"/>
              <a:t>１，２分で把握</a:t>
            </a:r>
            <a:endParaRPr kumimoji="1" lang="ja-JP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0C44839-5778-4178-B992-793433D2AD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492896"/>
            <a:ext cx="3704860" cy="4167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6A75506F-8121-4A0E-8E22-4064773C3369}"/>
              </a:ext>
            </a:extLst>
          </p:cNvPr>
          <p:cNvSpPr txBox="1"/>
          <p:nvPr/>
        </p:nvSpPr>
        <p:spPr>
          <a:xfrm>
            <a:off x="447766" y="2160627"/>
            <a:ext cx="3121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２０１６年熊本地震の震度分布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776E761A-BAEF-4ED4-9DD0-C5F633513EE6}"/>
              </a:ext>
            </a:extLst>
          </p:cNvPr>
          <p:cNvSpPr txBox="1"/>
          <p:nvPr/>
        </p:nvSpPr>
        <p:spPr>
          <a:xfrm>
            <a:off x="0" y="6615181"/>
            <a:ext cx="601639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100" dirty="0"/>
              <a:t>気象庁　</a:t>
            </a:r>
            <a:r>
              <a:rPr kumimoji="1" lang="en-US" altLang="ja-JP" sz="1000" dirty="0"/>
              <a:t>https://www.data.jma.go.jp/svd/eew/data/suikei/201604160125_741/201604160125_741_506.html</a:t>
            </a:r>
            <a:endParaRPr kumimoji="1" lang="ja-JP" altLang="en-US" sz="1100" dirty="0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FA6B123F-9694-49DC-95BE-D5895D0E91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9175" y="742903"/>
            <a:ext cx="3682726" cy="2738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47429AF1-C4F9-4551-B535-2A746201CB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8531" y="3580519"/>
            <a:ext cx="3778560" cy="2738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2BCB741D-DFCB-46FC-80E7-A09683BD9BF5}"/>
              </a:ext>
            </a:extLst>
          </p:cNvPr>
          <p:cNvSpPr txBox="1"/>
          <p:nvPr/>
        </p:nvSpPr>
        <p:spPr>
          <a:xfrm>
            <a:off x="4449485" y="6309148"/>
            <a:ext cx="39421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000" dirty="0"/>
              <a:t>防災科学技術研究所　</a:t>
            </a:r>
            <a:endParaRPr lang="en-US" altLang="ja-JP" sz="1000" dirty="0"/>
          </a:p>
          <a:p>
            <a:r>
              <a:rPr kumimoji="1" lang="en-US" altLang="ja-JP" sz="1000" dirty="0"/>
              <a:t>http://www.bousai.go.jp/kohou/kouhoubousai/h28/83/special_01.html</a:t>
            </a:r>
            <a:endParaRPr kumimoji="1" lang="ja-JP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0622917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650503"/>
          </a:xfrm>
          <a:solidFill>
            <a:schemeClr val="accent5">
              <a:lumMod val="40000"/>
              <a:lumOff val="60000"/>
            </a:schemeClr>
          </a:solidFill>
          <a:ln w="38100">
            <a:solidFill>
              <a:schemeClr val="bg1">
                <a:lumMod val="50000"/>
              </a:schemeClr>
            </a:solidFill>
          </a:ln>
        </p:spPr>
        <p:txBody>
          <a:bodyPr>
            <a:normAutofit fontScale="90000"/>
          </a:bodyPr>
          <a:lstStyle/>
          <a:p>
            <a:r>
              <a:rPr kumimoji="1" lang="ja-JP" altLang="en-US" dirty="0"/>
              <a:t>地震の規模</a:t>
            </a:r>
          </a:p>
        </p:txBody>
      </p:sp>
      <p:pic>
        <p:nvPicPr>
          <p:cNvPr id="7170" name="Picture 2" descr="震度計">
            <a:extLst>
              <a:ext uri="{FF2B5EF4-FFF2-40B4-BE49-F238E27FC236}">
                <a16:creationId xmlns:a16="http://schemas.microsoft.com/office/drawing/2014/main" id="{CA7F0F1A-D915-410A-9299-A003886822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124744"/>
            <a:ext cx="6726760" cy="5208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7B5BA86B-984B-4882-AD5A-A8E6CEEB3D71}"/>
              </a:ext>
            </a:extLst>
          </p:cNvPr>
          <p:cNvSpPr txBox="1"/>
          <p:nvPr/>
        </p:nvSpPr>
        <p:spPr>
          <a:xfrm>
            <a:off x="1115616" y="6525344"/>
            <a:ext cx="78406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気象庁　</a:t>
            </a:r>
            <a:r>
              <a:rPr kumimoji="1" lang="en-US" altLang="ja-JP" dirty="0"/>
              <a:t>https://www.data.jma.go.jp/svd/eqev/data/shindo-kansoku/index1.html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943574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650503"/>
          </a:xfrm>
          <a:solidFill>
            <a:schemeClr val="accent5">
              <a:lumMod val="40000"/>
              <a:lumOff val="60000"/>
            </a:schemeClr>
          </a:solidFill>
          <a:ln w="38100">
            <a:solidFill>
              <a:schemeClr val="bg1">
                <a:lumMod val="50000"/>
              </a:schemeClr>
            </a:solidFill>
          </a:ln>
        </p:spPr>
        <p:txBody>
          <a:bodyPr>
            <a:normAutofit fontScale="90000"/>
          </a:bodyPr>
          <a:lstStyle/>
          <a:p>
            <a:r>
              <a:rPr kumimoji="1" lang="ja-JP" altLang="en-US" dirty="0"/>
              <a:t>地震の規模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E7705199-1654-45B0-9078-83329D2519FA}"/>
              </a:ext>
            </a:extLst>
          </p:cNvPr>
          <p:cNvSpPr txBox="1"/>
          <p:nvPr/>
        </p:nvSpPr>
        <p:spPr>
          <a:xfrm>
            <a:off x="1699098" y="836712"/>
            <a:ext cx="2872902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50" charset="-128"/>
                <a:cs typeface="+mn-cs"/>
              </a:rPr>
              <a:t>地震の規模：マグニチュード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456C9479-2B05-4A38-A5CE-9ECCE5A4D29B}"/>
              </a:ext>
            </a:extLst>
          </p:cNvPr>
          <p:cNvSpPr txBox="1"/>
          <p:nvPr/>
        </p:nvSpPr>
        <p:spPr>
          <a:xfrm>
            <a:off x="1907704" y="1392253"/>
            <a:ext cx="5203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50" charset="-128"/>
                <a:cs typeface="+mn-cs"/>
              </a:rPr>
              <a:t>ここでの「地震」＝地震を発生させた断層すべり現象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EFA95CBE-B1B6-4E98-A9C3-5E99D787B36F}"/>
              </a:ext>
            </a:extLst>
          </p:cNvPr>
          <p:cNvSpPr txBox="1"/>
          <p:nvPr/>
        </p:nvSpPr>
        <p:spPr>
          <a:xfrm>
            <a:off x="1718034" y="1947794"/>
            <a:ext cx="3995004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50" charset="-128"/>
                <a:cs typeface="+mn-cs"/>
              </a:rPr>
              <a:t>１９９５年兵庫県南部地震　</a:t>
            </a:r>
            <a: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50" charset="-128"/>
                <a:cs typeface="+mn-cs"/>
              </a:rPr>
              <a:t>M7.3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50" charset="-128"/>
                <a:cs typeface="+mn-cs"/>
              </a:rPr>
              <a:t>２００７年能登半島地震　</a:t>
            </a:r>
            <a: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50" charset="-128"/>
                <a:cs typeface="+mn-cs"/>
              </a:rPr>
              <a:t>M6.9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50" charset="-128"/>
                <a:cs typeface="+mn-cs"/>
              </a:rPr>
              <a:t>２００７年中越沖地震　</a:t>
            </a:r>
            <a: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50" charset="-128"/>
                <a:cs typeface="+mn-cs"/>
              </a:rPr>
              <a:t>M6.8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50" charset="-128"/>
                <a:cs typeface="+mn-cs"/>
              </a:rPr>
              <a:t>２００８年岩手・宮城内陸地震　</a:t>
            </a:r>
            <a: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50" charset="-128"/>
                <a:cs typeface="+mn-cs"/>
              </a:rPr>
              <a:t>M7.2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50" charset="-128"/>
                <a:cs typeface="+mn-cs"/>
              </a:rPr>
              <a:t>２０１１年東北地方太平洋沖地震　</a:t>
            </a:r>
            <a: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50" charset="-128"/>
                <a:cs typeface="+mn-cs"/>
              </a:rPr>
              <a:t>M9.0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50" charset="-128"/>
                <a:cs typeface="+mn-cs"/>
              </a:rPr>
              <a:t>２０１６年熊本地震　　</a:t>
            </a:r>
            <a: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50" charset="-128"/>
                <a:cs typeface="+mn-cs"/>
              </a:rPr>
              <a:t>M7.3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50" charset="-128"/>
                <a:cs typeface="+mn-cs"/>
              </a:rPr>
              <a:t>２０１８年北海道胆振東部地震　</a:t>
            </a:r>
            <a: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50" charset="-128"/>
                <a:cs typeface="+mn-cs"/>
              </a:rPr>
              <a:t>M6.7 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2F61FE5A-7ACD-41D9-A25C-9EDEC4AD7A7B}"/>
              </a:ext>
            </a:extLst>
          </p:cNvPr>
          <p:cNvSpPr txBox="1"/>
          <p:nvPr/>
        </p:nvSpPr>
        <p:spPr>
          <a:xfrm>
            <a:off x="539552" y="3980662"/>
            <a:ext cx="77492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50" charset="-128"/>
                <a:cs typeface="+mn-cs"/>
              </a:rPr>
              <a:t>(</a:t>
            </a: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50" charset="-128"/>
                <a:cs typeface="+mn-cs"/>
              </a:rPr>
              <a:t>気象庁　</a:t>
            </a:r>
            <a: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50" charset="-128"/>
                <a:cs typeface="+mn-cs"/>
                <a:hlinkClick r:id="rId2"/>
              </a:rPr>
              <a:t>https://www.data.jma.go.jp/svd/eqev/data/higai/higai1996-new.html</a:t>
            </a: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50" charset="-128"/>
                <a:cs typeface="+mn-cs"/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14292650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650503"/>
          </a:xfrm>
          <a:solidFill>
            <a:schemeClr val="accent5">
              <a:lumMod val="40000"/>
              <a:lumOff val="60000"/>
            </a:schemeClr>
          </a:solidFill>
          <a:ln w="38100">
            <a:solidFill>
              <a:schemeClr val="bg1">
                <a:lumMod val="50000"/>
              </a:schemeClr>
            </a:solidFill>
          </a:ln>
        </p:spPr>
        <p:txBody>
          <a:bodyPr>
            <a:normAutofit fontScale="90000"/>
          </a:bodyPr>
          <a:lstStyle/>
          <a:p>
            <a:r>
              <a:rPr lang="ja-JP" altLang="en-US" dirty="0"/>
              <a:t>マグニチュード</a:t>
            </a:r>
            <a:endParaRPr kumimoji="1" lang="ja-JP" altLang="en-US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1367644" y="908720"/>
            <a:ext cx="6408712" cy="175432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50" charset="-128"/>
                <a:cs typeface="+mn-cs"/>
              </a:rPr>
              <a:t>元は地震計で観測した振幅の常用対数をとった値</a:t>
            </a:r>
            <a:endParaRPr kumimoji="1" lang="en-US" altLang="ja-JP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panose="020B0600070205080204" pitchFamily="50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50" charset="-128"/>
                <a:cs typeface="+mn-cs"/>
              </a:rPr>
              <a:t>　　　　　　　　　　　　</a:t>
            </a:r>
            <a: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50" charset="-128"/>
                <a:cs typeface="+mn-cs"/>
              </a:rPr>
              <a:t>(Richter, 1935</a:t>
            </a: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50" charset="-128"/>
                <a:cs typeface="+mn-cs"/>
              </a:rPr>
              <a:t>）</a:t>
            </a:r>
            <a:endParaRPr kumimoji="1" lang="en-US" altLang="ja-JP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panose="020B0600070205080204" pitchFamily="50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50" charset="-128"/>
                <a:cs typeface="+mn-cs"/>
              </a:rPr>
              <a:t>　</a:t>
            </a:r>
            <a:endParaRPr kumimoji="1" lang="en-US" altLang="ja-JP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panose="020B0600070205080204" pitchFamily="50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50" charset="-128"/>
                <a:cs typeface="+mn-cs"/>
              </a:rPr>
              <a:t>　                   </a:t>
            </a:r>
            <a: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50" charset="-128"/>
                <a:cs typeface="+mn-cs"/>
              </a:rPr>
              <a:t>M</a:t>
            </a:r>
            <a:r>
              <a:rPr kumimoji="1" lang="en-US" altLang="ja-JP" sz="18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50" charset="-128"/>
                <a:cs typeface="+mn-cs"/>
              </a:rPr>
              <a:t>L</a:t>
            </a:r>
            <a: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50" charset="-128"/>
                <a:cs typeface="+mn-cs"/>
              </a:rPr>
              <a:t>=log</a:t>
            </a:r>
            <a:r>
              <a:rPr kumimoji="1" lang="en-US" altLang="ja-JP" sz="18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50" charset="-128"/>
                <a:cs typeface="+mn-cs"/>
              </a:rPr>
              <a:t>10</a:t>
            </a:r>
            <a: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50" charset="-128"/>
                <a:cs typeface="+mn-cs"/>
              </a:rPr>
              <a:t>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panose="020B0600070205080204" pitchFamily="50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50" charset="-128"/>
                <a:cs typeface="+mn-cs"/>
              </a:rPr>
              <a:t>A(</a:t>
            </a:r>
            <a:r>
              <a:rPr kumimoji="1" lang="en-US" altLang="ja-JP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50" charset="-128"/>
                <a:cs typeface="+mn-cs"/>
              </a:rPr>
              <a:t>μm</a:t>
            </a: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50" charset="-128"/>
                <a:cs typeface="+mn-cs"/>
              </a:rPr>
              <a:t>）ウッド・アンダーソン地震計で震央距離</a:t>
            </a:r>
            <a: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50" charset="-128"/>
                <a:cs typeface="+mn-cs"/>
              </a:rPr>
              <a:t>100㎞</a:t>
            </a: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50" charset="-128"/>
                <a:cs typeface="+mn-cs"/>
              </a:rPr>
              <a:t>で測った振幅</a:t>
            </a:r>
            <a:endParaRPr kumimoji="1" lang="en-US" altLang="ja-JP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panose="020B0600070205080204" pitchFamily="50" charset="-128"/>
              <a:cs typeface="+mn-cs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D232243B-7016-4951-92B1-123CC241731D}"/>
              </a:ext>
            </a:extLst>
          </p:cNvPr>
          <p:cNvSpPr txBox="1"/>
          <p:nvPr/>
        </p:nvSpPr>
        <p:spPr>
          <a:xfrm>
            <a:off x="1115829" y="2736597"/>
            <a:ext cx="6912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50" charset="-128"/>
                <a:cs typeface="+mn-cs"/>
              </a:rPr>
              <a:t>（マグニチュードは英語圏のマスコミでは </a:t>
            </a:r>
            <a: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50" charset="-128"/>
                <a:cs typeface="+mn-cs"/>
              </a:rPr>
              <a:t>Richter scale</a:t>
            </a: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50" charset="-128"/>
                <a:cs typeface="+mn-cs"/>
              </a:rPr>
              <a:t>と呼ばれている）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3F1C68CD-C72D-4BF8-B9D9-5E8B158D5A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3149921"/>
            <a:ext cx="4330452" cy="3065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4800CD27-39D7-45ED-B02E-B5110EA0AFCE}"/>
              </a:ext>
            </a:extLst>
          </p:cNvPr>
          <p:cNvSpPr txBox="1"/>
          <p:nvPr/>
        </p:nvSpPr>
        <p:spPr>
          <a:xfrm>
            <a:off x="513388" y="6246946"/>
            <a:ext cx="863061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ja-JP" altLang="en-US" dirty="0"/>
              <a:t>科学博物館</a:t>
            </a:r>
            <a:r>
              <a:rPr lang="ja-JP" altLang="en-US" sz="1400" dirty="0"/>
              <a:t>https://www.kahaku.go.jp/research/db/science_engineering/namazu/02keiki/keiki_html/w_a_sg.html</a:t>
            </a:r>
            <a:endParaRPr lang="ja-JP" altLang="en-US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3427786D-687E-4FD4-B808-98CA4928C726}"/>
              </a:ext>
            </a:extLst>
          </p:cNvPr>
          <p:cNvSpPr txBox="1"/>
          <p:nvPr/>
        </p:nvSpPr>
        <p:spPr>
          <a:xfrm>
            <a:off x="5826140" y="4221088"/>
            <a:ext cx="33938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50" charset="-128"/>
                <a:cs typeface="+mn-cs"/>
              </a:rPr>
              <a:t>ウッド・アンダーソン地震計</a:t>
            </a:r>
            <a:endParaRPr kumimoji="1" lang="en-US" altLang="ja-JP" dirty="0"/>
          </a:p>
          <a:p>
            <a:r>
              <a:rPr kumimoji="1" lang="ja-JP" altLang="en-US" dirty="0"/>
              <a:t>光学式</a:t>
            </a:r>
            <a:r>
              <a:rPr lang="en-US" altLang="ja-JP" dirty="0"/>
              <a:t>(</a:t>
            </a:r>
            <a:r>
              <a:rPr lang="ja-JP" altLang="en-US" dirty="0"/>
              <a:t>鏡でおもりの動きを</a:t>
            </a:r>
            <a:r>
              <a:rPr kumimoji="1" lang="ja-JP" altLang="en-US" dirty="0"/>
              <a:t>拡大）</a:t>
            </a:r>
          </a:p>
        </p:txBody>
      </p:sp>
    </p:spTree>
    <p:extLst>
      <p:ext uri="{BB962C8B-B14F-4D97-AF65-F5344CB8AC3E}">
        <p14:creationId xmlns:p14="http://schemas.microsoft.com/office/powerpoint/2010/main" val="10707186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650503"/>
          </a:xfrm>
          <a:solidFill>
            <a:schemeClr val="accent5">
              <a:lumMod val="40000"/>
              <a:lumOff val="60000"/>
            </a:schemeClr>
          </a:solidFill>
          <a:ln w="38100">
            <a:solidFill>
              <a:schemeClr val="bg1">
                <a:lumMod val="50000"/>
              </a:schemeClr>
            </a:solidFill>
          </a:ln>
        </p:spPr>
        <p:txBody>
          <a:bodyPr>
            <a:normAutofit fontScale="90000"/>
          </a:bodyPr>
          <a:lstStyle/>
          <a:p>
            <a:r>
              <a:rPr lang="ja-JP" altLang="en-US" dirty="0"/>
              <a:t>マグニチュード</a:t>
            </a:r>
            <a:endParaRPr kumimoji="1" lang="ja-JP" altLang="en-US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49781E66-B003-4069-A33D-3D7E17B4985C}"/>
              </a:ext>
            </a:extLst>
          </p:cNvPr>
          <p:cNvSpPr txBox="1"/>
          <p:nvPr/>
        </p:nvSpPr>
        <p:spPr>
          <a:xfrm>
            <a:off x="827584" y="908720"/>
            <a:ext cx="7264332" cy="203132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ja-JP" altLang="en-US" dirty="0"/>
              <a:t>今は地震モーメント</a:t>
            </a:r>
            <a:r>
              <a:rPr lang="en-US" altLang="ja-JP" dirty="0"/>
              <a:t>(M</a:t>
            </a:r>
            <a:r>
              <a:rPr lang="en-US" altLang="ja-JP" baseline="-25000" dirty="0"/>
              <a:t>0</a:t>
            </a:r>
            <a:r>
              <a:rPr lang="en-US" altLang="ja-JP" dirty="0"/>
              <a:t>)</a:t>
            </a:r>
            <a:r>
              <a:rPr lang="ja-JP" altLang="en-US" dirty="0"/>
              <a:t>と呼ばれる物理量に基づいたマグニチュード</a:t>
            </a:r>
            <a:endParaRPr lang="en-US" altLang="ja-JP" dirty="0"/>
          </a:p>
          <a:p>
            <a:r>
              <a:rPr lang="ja-JP" altLang="en-US" dirty="0"/>
              <a:t>（モーメントマグニチュード、　</a:t>
            </a:r>
            <a:r>
              <a:rPr lang="en-US" altLang="ja-JP" dirty="0"/>
              <a:t>Kanamori, 1977)</a:t>
            </a:r>
            <a:r>
              <a:rPr lang="ja-JP" altLang="en-US" dirty="0"/>
              <a:t>が一般的</a:t>
            </a:r>
            <a:endParaRPr lang="en-US" altLang="ja-JP" dirty="0"/>
          </a:p>
          <a:p>
            <a:r>
              <a:rPr lang="ja-JP" altLang="en-US" dirty="0"/>
              <a:t>　</a:t>
            </a:r>
            <a:endParaRPr lang="en-US" altLang="ja-JP" dirty="0"/>
          </a:p>
          <a:p>
            <a:r>
              <a:rPr lang="ja-JP" altLang="en-US" dirty="0"/>
              <a:t>　                   </a:t>
            </a:r>
            <a:r>
              <a:rPr lang="en-US" altLang="ja-JP" dirty="0"/>
              <a:t>Mw=(log</a:t>
            </a:r>
            <a:r>
              <a:rPr lang="en-US" altLang="ja-JP" baseline="-25000" dirty="0"/>
              <a:t>10</a:t>
            </a:r>
            <a:r>
              <a:rPr lang="en-US" altLang="ja-JP" dirty="0"/>
              <a:t> M</a:t>
            </a:r>
            <a:r>
              <a:rPr lang="en-US" altLang="ja-JP" baseline="-25000" dirty="0"/>
              <a:t>0 </a:t>
            </a:r>
            <a:r>
              <a:rPr lang="en-US" altLang="ja-JP" dirty="0"/>
              <a:t>-9.1)/1.5                          M</a:t>
            </a:r>
            <a:r>
              <a:rPr lang="en-US" altLang="ja-JP" baseline="-25000" dirty="0"/>
              <a:t>0</a:t>
            </a:r>
            <a:r>
              <a:rPr lang="en-US" altLang="ja-JP" dirty="0"/>
              <a:t>(Nm)</a:t>
            </a:r>
          </a:p>
          <a:p>
            <a:endParaRPr lang="en-US" altLang="ja-JP" dirty="0"/>
          </a:p>
          <a:p>
            <a:r>
              <a:rPr lang="en-US" altLang="ja-JP" dirty="0"/>
              <a:t>             </a:t>
            </a:r>
            <a:r>
              <a:rPr lang="ja-JP" altLang="en-US" dirty="0"/>
              <a:t>　　　　</a:t>
            </a:r>
            <a:r>
              <a:rPr lang="en-US" altLang="ja-JP" dirty="0"/>
              <a:t>    M</a:t>
            </a:r>
            <a:r>
              <a:rPr lang="en-US" altLang="ja-JP" baseline="-25000" dirty="0"/>
              <a:t>0 </a:t>
            </a:r>
            <a:r>
              <a:rPr lang="en-US" altLang="ja-JP" dirty="0"/>
              <a:t>=</a:t>
            </a:r>
            <a:r>
              <a:rPr lang="en-US" altLang="ja-JP" dirty="0" err="1"/>
              <a:t>μDS</a:t>
            </a:r>
            <a:r>
              <a:rPr lang="ja-JP" altLang="en-US" dirty="0"/>
              <a:t>　</a:t>
            </a:r>
            <a:endParaRPr lang="en-US" altLang="ja-JP" dirty="0"/>
          </a:p>
          <a:p>
            <a:r>
              <a:rPr lang="ja-JP" altLang="en-US" dirty="0"/>
              <a:t>　　　　　</a:t>
            </a:r>
            <a:r>
              <a:rPr lang="en-US" altLang="ja-JP" dirty="0"/>
              <a:t>μ</a:t>
            </a:r>
            <a:r>
              <a:rPr lang="ja-JP" altLang="en-US" dirty="0"/>
              <a:t>剛性率（</a:t>
            </a:r>
            <a:r>
              <a:rPr lang="en-US" altLang="ja-JP" dirty="0"/>
              <a:t>Pa</a:t>
            </a:r>
            <a:r>
              <a:rPr lang="ja-JP" altLang="en-US" dirty="0"/>
              <a:t>）、　</a:t>
            </a:r>
            <a:r>
              <a:rPr lang="en-US" altLang="ja-JP" dirty="0"/>
              <a:t>D</a:t>
            </a:r>
            <a:r>
              <a:rPr lang="ja-JP" altLang="en-US" dirty="0"/>
              <a:t>　断層のすべり量（ｍ）、　　</a:t>
            </a:r>
            <a:r>
              <a:rPr lang="en-US" altLang="ja-JP" dirty="0"/>
              <a:t>S</a:t>
            </a:r>
            <a:r>
              <a:rPr lang="ja-JP" altLang="en-US" dirty="0"/>
              <a:t>断層面積（ｍ</a:t>
            </a:r>
            <a:r>
              <a:rPr lang="ja-JP" altLang="en-US" baseline="30000" dirty="0"/>
              <a:t>２</a:t>
            </a:r>
            <a:r>
              <a:rPr lang="ja-JP" altLang="en-US" dirty="0"/>
              <a:t>）</a:t>
            </a:r>
            <a:endParaRPr lang="en-US" altLang="ja-JP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BB227A0-4033-45C8-A04D-925B0E232E03}"/>
              </a:ext>
            </a:extLst>
          </p:cNvPr>
          <p:cNvSpPr txBox="1"/>
          <p:nvPr/>
        </p:nvSpPr>
        <p:spPr>
          <a:xfrm>
            <a:off x="4067944" y="2967509"/>
            <a:ext cx="4325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いずれにしても対数の値：１違うと</a:t>
            </a:r>
            <a:r>
              <a:rPr kumimoji="1" lang="ja-JP" altLang="en-US" dirty="0">
                <a:solidFill>
                  <a:srgbClr val="FF0000"/>
                </a:solidFill>
              </a:rPr>
              <a:t>「桁違い」</a:t>
            </a:r>
          </a:p>
        </p:txBody>
      </p:sp>
      <p:pic>
        <p:nvPicPr>
          <p:cNvPr id="3076" name="Picture 4" descr="Mwと断層面の大きさの関係">
            <a:extLst>
              <a:ext uri="{FF2B5EF4-FFF2-40B4-BE49-F238E27FC236}">
                <a16:creationId xmlns:a16="http://schemas.microsoft.com/office/drawing/2014/main" id="{EAF55453-1D70-41B7-8197-B43DF62ADE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411" y="3521160"/>
            <a:ext cx="4038601" cy="2980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CAC6A569-A049-4DEF-92A9-30B27E6F09FF}"/>
              </a:ext>
            </a:extLst>
          </p:cNvPr>
          <p:cNvSpPr txBox="1"/>
          <p:nvPr/>
        </p:nvSpPr>
        <p:spPr>
          <a:xfrm>
            <a:off x="1295446" y="6488668"/>
            <a:ext cx="63286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/>
              <a:t>気象庁</a:t>
            </a:r>
            <a:r>
              <a:rPr lang="ja-JP" altLang="en-US" sz="1400" dirty="0"/>
              <a:t>https://www.data.jma.go.jp/svd/eqev/data/tsunami/newmethod.html</a:t>
            </a:r>
            <a:endParaRPr lang="ja-JP" altLang="en-US" dirty="0"/>
          </a:p>
        </p:txBody>
      </p:sp>
      <p:cxnSp>
        <p:nvCxnSpPr>
          <p:cNvPr id="9" name="直線矢印コネクタ 8">
            <a:extLst>
              <a:ext uri="{FF2B5EF4-FFF2-40B4-BE49-F238E27FC236}">
                <a16:creationId xmlns:a16="http://schemas.microsoft.com/office/drawing/2014/main" id="{4E961691-3750-4D58-B2EC-E705106262A0}"/>
              </a:ext>
            </a:extLst>
          </p:cNvPr>
          <p:cNvCxnSpPr>
            <a:cxnSpLocks/>
          </p:cNvCxnSpPr>
          <p:nvPr/>
        </p:nvCxnSpPr>
        <p:spPr>
          <a:xfrm flipH="1">
            <a:off x="5283765" y="5373216"/>
            <a:ext cx="428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256745B8-02CC-4B4F-9984-D8D2D35533A0}"/>
              </a:ext>
            </a:extLst>
          </p:cNvPr>
          <p:cNvSpPr txBox="1"/>
          <p:nvPr/>
        </p:nvSpPr>
        <p:spPr>
          <a:xfrm>
            <a:off x="5580112" y="5157192"/>
            <a:ext cx="3563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知られている中で史上最大の</a:t>
            </a:r>
            <a:r>
              <a:rPr lang="ja-JP" altLang="en-US" dirty="0"/>
              <a:t>地震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6845683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650503"/>
          </a:xfrm>
          <a:solidFill>
            <a:schemeClr val="accent5">
              <a:lumMod val="40000"/>
              <a:lumOff val="60000"/>
            </a:schemeClr>
          </a:solidFill>
          <a:ln w="38100">
            <a:solidFill>
              <a:schemeClr val="bg1">
                <a:lumMod val="50000"/>
              </a:schemeClr>
            </a:solidFill>
          </a:ln>
        </p:spPr>
        <p:txBody>
          <a:bodyPr>
            <a:normAutofit fontScale="90000"/>
          </a:bodyPr>
          <a:lstStyle/>
          <a:p>
            <a:r>
              <a:rPr lang="ja-JP" altLang="en-US" dirty="0"/>
              <a:t>剛性率</a:t>
            </a:r>
            <a:endParaRPr kumimoji="1" lang="ja-JP" altLang="en-US" dirty="0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DE2E7E07-8E53-4C19-AF3E-A5EF4C4EC220}"/>
              </a:ext>
            </a:extLst>
          </p:cNvPr>
          <p:cNvSpPr/>
          <p:nvPr/>
        </p:nvSpPr>
        <p:spPr>
          <a:xfrm>
            <a:off x="1763688" y="1628056"/>
            <a:ext cx="1958319" cy="16694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平行四辺形 5">
            <a:extLst>
              <a:ext uri="{FF2B5EF4-FFF2-40B4-BE49-F238E27FC236}">
                <a16:creationId xmlns:a16="http://schemas.microsoft.com/office/drawing/2014/main" id="{59FB0399-6CBD-43FD-B193-C41C114239CE}"/>
              </a:ext>
            </a:extLst>
          </p:cNvPr>
          <p:cNvSpPr/>
          <p:nvPr/>
        </p:nvSpPr>
        <p:spPr>
          <a:xfrm>
            <a:off x="6012160" y="1628800"/>
            <a:ext cx="2232248" cy="1669424"/>
          </a:xfrm>
          <a:prstGeom prst="parallelogra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矢印: 右 10">
            <a:extLst>
              <a:ext uri="{FF2B5EF4-FFF2-40B4-BE49-F238E27FC236}">
                <a16:creationId xmlns:a16="http://schemas.microsoft.com/office/drawing/2014/main" id="{1013FB79-6A02-40EE-8F00-17B3687E5B8E}"/>
              </a:ext>
            </a:extLst>
          </p:cNvPr>
          <p:cNvSpPr/>
          <p:nvPr/>
        </p:nvSpPr>
        <p:spPr>
          <a:xfrm>
            <a:off x="4373791" y="1934764"/>
            <a:ext cx="958989" cy="88730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7" name="直線矢印コネクタ 16">
            <a:extLst>
              <a:ext uri="{FF2B5EF4-FFF2-40B4-BE49-F238E27FC236}">
                <a16:creationId xmlns:a16="http://schemas.microsoft.com/office/drawing/2014/main" id="{8488B8D7-B9CC-4567-919C-9FC2A56A469F}"/>
              </a:ext>
            </a:extLst>
          </p:cNvPr>
          <p:cNvCxnSpPr>
            <a:cxnSpLocks/>
          </p:cNvCxnSpPr>
          <p:nvPr/>
        </p:nvCxnSpPr>
        <p:spPr>
          <a:xfrm flipH="1">
            <a:off x="6300192" y="3501008"/>
            <a:ext cx="117942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矢印コネクタ 23">
            <a:extLst>
              <a:ext uri="{FF2B5EF4-FFF2-40B4-BE49-F238E27FC236}">
                <a16:creationId xmlns:a16="http://schemas.microsoft.com/office/drawing/2014/main" id="{A0AF078C-61EF-4050-B7D2-A5A6138CA751}"/>
              </a:ext>
            </a:extLst>
          </p:cNvPr>
          <p:cNvCxnSpPr/>
          <p:nvPr/>
        </p:nvCxnSpPr>
        <p:spPr>
          <a:xfrm>
            <a:off x="6732240" y="1413312"/>
            <a:ext cx="115212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コネクタ 21">
            <a:extLst>
              <a:ext uri="{FF2B5EF4-FFF2-40B4-BE49-F238E27FC236}">
                <a16:creationId xmlns:a16="http://schemas.microsoft.com/office/drawing/2014/main" id="{42A13A88-C266-4157-AF39-92FFD38E6498}"/>
              </a:ext>
            </a:extLst>
          </p:cNvPr>
          <p:cNvCxnSpPr/>
          <p:nvPr/>
        </p:nvCxnSpPr>
        <p:spPr>
          <a:xfrm>
            <a:off x="5984865" y="1772816"/>
            <a:ext cx="27295" cy="15246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8DC3FB75-86E9-4FAD-8C28-1640290EFFE9}"/>
              </a:ext>
            </a:extLst>
          </p:cNvPr>
          <p:cNvSpPr txBox="1"/>
          <p:nvPr/>
        </p:nvSpPr>
        <p:spPr>
          <a:xfrm>
            <a:off x="5984564" y="1986637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θ</a:t>
            </a:r>
            <a:endParaRPr kumimoji="1" lang="ja-JP" altLang="en-US" dirty="0"/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CEEB8EE2-D78D-456F-B8C7-9583257447DA}"/>
              </a:ext>
            </a:extLst>
          </p:cNvPr>
          <p:cNvSpPr txBox="1"/>
          <p:nvPr/>
        </p:nvSpPr>
        <p:spPr>
          <a:xfrm>
            <a:off x="5965236" y="721216"/>
            <a:ext cx="29177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dirty="0"/>
              <a:t>単位面積当たり</a:t>
            </a:r>
            <a:r>
              <a:rPr kumimoji="1" lang="en-US" altLang="ja-JP" dirty="0"/>
              <a:t>τ(N/m</a:t>
            </a:r>
            <a:r>
              <a:rPr kumimoji="1" lang="en-US" altLang="ja-JP" baseline="30000" dirty="0"/>
              <a:t>2</a:t>
            </a:r>
            <a:r>
              <a:rPr kumimoji="1" lang="en-US" altLang="ja-JP" dirty="0"/>
              <a:t>)</a:t>
            </a:r>
            <a:r>
              <a:rPr kumimoji="1" lang="ja-JP" altLang="en-US" dirty="0"/>
              <a:t>の力</a:t>
            </a:r>
            <a:endParaRPr kumimoji="1" lang="en-US" altLang="ja-JP" dirty="0"/>
          </a:p>
          <a:p>
            <a:pPr algn="ctr"/>
            <a:r>
              <a:rPr lang="ja-JP" altLang="en-US" dirty="0"/>
              <a:t>（応力）</a:t>
            </a:r>
            <a:endParaRPr kumimoji="1" lang="ja-JP" altLang="en-US" dirty="0"/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598BEF23-1AF3-4A89-B41D-0B77F848A4A7}"/>
              </a:ext>
            </a:extLst>
          </p:cNvPr>
          <p:cNvSpPr txBox="1"/>
          <p:nvPr/>
        </p:nvSpPr>
        <p:spPr>
          <a:xfrm>
            <a:off x="2195736" y="4242226"/>
            <a:ext cx="5120312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単位面積当たりの力　</a:t>
            </a:r>
            <a:r>
              <a:rPr kumimoji="1" lang="en-US" altLang="ja-JP" dirty="0"/>
              <a:t>τ(N/m</a:t>
            </a:r>
            <a:r>
              <a:rPr kumimoji="1" lang="en-US" altLang="ja-JP" baseline="30000" dirty="0"/>
              <a:t>2</a:t>
            </a:r>
            <a:r>
              <a:rPr kumimoji="1" lang="en-US" altLang="ja-JP" dirty="0"/>
              <a:t>)</a:t>
            </a:r>
            <a:r>
              <a:rPr kumimoji="1" lang="ja-JP" altLang="en-US" dirty="0"/>
              <a:t>＝</a:t>
            </a:r>
            <a:r>
              <a:rPr kumimoji="1" lang="en-US" altLang="ja-JP" dirty="0"/>
              <a:t>μ×</a:t>
            </a:r>
            <a:r>
              <a:rPr lang="ja-JP" altLang="en-US" dirty="0"/>
              <a:t>ひずみ</a:t>
            </a:r>
            <a:endParaRPr lang="en-US" altLang="ja-JP" dirty="0"/>
          </a:p>
          <a:p>
            <a:r>
              <a:rPr kumimoji="1" lang="ja-JP" altLang="en-US" dirty="0"/>
              <a:t>　　　　　　　　　　　　　　　　　　　＝</a:t>
            </a:r>
            <a:r>
              <a:rPr kumimoji="1" lang="en-US" altLang="ja-JP" dirty="0" err="1"/>
              <a:t>μθ</a:t>
            </a:r>
            <a:endParaRPr kumimoji="1" lang="en-US" altLang="ja-JP" dirty="0"/>
          </a:p>
          <a:p>
            <a:endParaRPr lang="en-US" altLang="ja-JP" dirty="0"/>
          </a:p>
          <a:p>
            <a:endParaRPr kumimoji="1" lang="en-US" altLang="ja-JP" dirty="0"/>
          </a:p>
          <a:p>
            <a:r>
              <a:rPr lang="ja-JP" altLang="en-US" dirty="0"/>
              <a:t>　　</a:t>
            </a:r>
            <a:r>
              <a:rPr lang="en-US" altLang="ja-JP" dirty="0"/>
              <a:t>θ</a:t>
            </a:r>
            <a:r>
              <a:rPr lang="ja-JP" altLang="en-US" dirty="0"/>
              <a:t>：無次元量（変位の長さを腕の長さで割った量）</a:t>
            </a:r>
            <a:endParaRPr lang="en-US" altLang="ja-JP" dirty="0"/>
          </a:p>
          <a:p>
            <a:r>
              <a:rPr kumimoji="1" lang="ja-JP" altLang="en-US" dirty="0"/>
              <a:t>　　</a:t>
            </a:r>
            <a:r>
              <a:rPr kumimoji="1" lang="en-US" altLang="ja-JP" dirty="0"/>
              <a:t>τ</a:t>
            </a:r>
            <a:r>
              <a:rPr kumimoji="1" lang="ja-JP" altLang="en-US" dirty="0"/>
              <a:t>：力</a:t>
            </a:r>
            <a:r>
              <a:rPr kumimoji="1" lang="en-US" altLang="ja-JP" dirty="0"/>
              <a:t>/</a:t>
            </a:r>
            <a:r>
              <a:rPr kumimoji="1" lang="ja-JP" altLang="en-US" dirty="0"/>
              <a:t>面積　</a:t>
            </a:r>
            <a:r>
              <a:rPr kumimoji="1" lang="en-US" altLang="ja-JP" dirty="0"/>
              <a:t> N/m</a:t>
            </a:r>
            <a:r>
              <a:rPr kumimoji="1" lang="en-US" altLang="ja-JP" baseline="30000" dirty="0"/>
              <a:t>2</a:t>
            </a:r>
            <a:r>
              <a:rPr kumimoji="1" lang="en-US" altLang="ja-JP" dirty="0"/>
              <a:t>=Pa</a:t>
            </a:r>
            <a:r>
              <a:rPr kumimoji="1" lang="ja-JP" altLang="en-US" dirty="0"/>
              <a:t>（パスカル）</a:t>
            </a:r>
            <a:endParaRPr kumimoji="1" lang="en-US" altLang="ja-JP" dirty="0"/>
          </a:p>
          <a:p>
            <a:r>
              <a:rPr lang="ja-JP" altLang="en-US" dirty="0"/>
              <a:t>　　</a:t>
            </a:r>
            <a:r>
              <a:rPr lang="en-US" altLang="ja-JP" dirty="0"/>
              <a:t>μ</a:t>
            </a:r>
            <a:r>
              <a:rPr lang="ja-JP" altLang="en-US" dirty="0"/>
              <a:t>（</a:t>
            </a:r>
            <a:r>
              <a:rPr lang="en-US" altLang="ja-JP" dirty="0"/>
              <a:t>Pa</a:t>
            </a:r>
            <a:r>
              <a:rPr lang="ja-JP" altLang="en-US" dirty="0"/>
              <a:t>）　（パスカル）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385106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650503"/>
          </a:xfrm>
          <a:solidFill>
            <a:schemeClr val="accent5">
              <a:lumMod val="40000"/>
              <a:lumOff val="60000"/>
            </a:schemeClr>
          </a:solidFill>
          <a:ln w="38100">
            <a:solidFill>
              <a:schemeClr val="bg1">
                <a:lumMod val="50000"/>
              </a:schemeClr>
            </a:solidFill>
          </a:ln>
        </p:spPr>
        <p:txBody>
          <a:bodyPr>
            <a:normAutofit fontScale="90000"/>
          </a:bodyPr>
          <a:lstStyle/>
          <a:p>
            <a:r>
              <a:rPr lang="ja-JP" altLang="en-US" dirty="0"/>
              <a:t>地震モーメント</a:t>
            </a:r>
            <a:endParaRPr kumimoji="1" lang="ja-JP" altLang="en-US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1331640" y="836712"/>
            <a:ext cx="4190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なぜ地震の大きさを表すのにモーメント？</a:t>
            </a:r>
            <a:endParaRPr kumimoji="1" lang="en-US" altLang="ja-JP" dirty="0"/>
          </a:p>
        </p:txBody>
      </p:sp>
      <p:cxnSp>
        <p:nvCxnSpPr>
          <p:cNvPr id="5" name="コネクタ: カギ線 4">
            <a:extLst>
              <a:ext uri="{FF2B5EF4-FFF2-40B4-BE49-F238E27FC236}">
                <a16:creationId xmlns:a16="http://schemas.microsoft.com/office/drawing/2014/main" id="{EDEFF9CC-6633-4F77-98E0-CDC17F1C3979}"/>
              </a:ext>
            </a:extLst>
          </p:cNvPr>
          <p:cNvCxnSpPr>
            <a:cxnSpLocks/>
          </p:cNvCxnSpPr>
          <p:nvPr/>
        </p:nvCxnSpPr>
        <p:spPr>
          <a:xfrm>
            <a:off x="1691680" y="2254528"/>
            <a:ext cx="1454479" cy="1174472"/>
          </a:xfrm>
          <a:prstGeom prst="bentConnector3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矢印コネクタ 6">
            <a:extLst>
              <a:ext uri="{FF2B5EF4-FFF2-40B4-BE49-F238E27FC236}">
                <a16:creationId xmlns:a16="http://schemas.microsoft.com/office/drawing/2014/main" id="{CD531B7D-0237-4E37-BD2E-68F1FE900732}"/>
              </a:ext>
            </a:extLst>
          </p:cNvPr>
          <p:cNvCxnSpPr/>
          <p:nvPr/>
        </p:nvCxnSpPr>
        <p:spPr>
          <a:xfrm>
            <a:off x="2627784" y="2254528"/>
            <a:ext cx="0" cy="576064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D3243D90-AFD6-4BE4-8784-31F1A8B9922F}"/>
              </a:ext>
            </a:extLst>
          </p:cNvPr>
          <p:cNvSpPr txBox="1"/>
          <p:nvPr/>
        </p:nvSpPr>
        <p:spPr>
          <a:xfrm>
            <a:off x="2749109" y="2357894"/>
            <a:ext cx="1337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腕の長さ（</a:t>
            </a:r>
            <a:r>
              <a:rPr kumimoji="1" lang="en-US" altLang="ja-JP" dirty="0"/>
              <a:t>L)</a:t>
            </a:r>
            <a:endParaRPr kumimoji="1" lang="ja-JP" altLang="en-US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0FB42446-FF72-45C0-90EE-51C75E522A77}"/>
              </a:ext>
            </a:extLst>
          </p:cNvPr>
          <p:cNvSpPr txBox="1"/>
          <p:nvPr/>
        </p:nvSpPr>
        <p:spPr>
          <a:xfrm>
            <a:off x="1605353" y="1863130"/>
            <a:ext cx="1540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力の大きさ（</a:t>
            </a:r>
            <a:r>
              <a:rPr kumimoji="1" lang="en-US" altLang="ja-JP" dirty="0"/>
              <a:t>F)</a:t>
            </a:r>
            <a:endParaRPr kumimoji="1" lang="ja-JP" altLang="en-US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0481404C-6CE4-42D8-A566-8675B8AA2E55}"/>
              </a:ext>
            </a:extLst>
          </p:cNvPr>
          <p:cNvSpPr txBox="1"/>
          <p:nvPr/>
        </p:nvSpPr>
        <p:spPr>
          <a:xfrm>
            <a:off x="1347416" y="1350189"/>
            <a:ext cx="1946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力のモーメント　</a:t>
            </a:r>
            <a:r>
              <a:rPr kumimoji="1" lang="en-US" altLang="ja-JP" dirty="0"/>
              <a:t>FL</a:t>
            </a:r>
            <a:endParaRPr kumimoji="1" lang="ja-JP" altLang="en-US" dirty="0"/>
          </a:p>
        </p:txBody>
      </p:sp>
      <p:sp>
        <p:nvSpPr>
          <p:cNvPr id="12" name="四角形: 角を丸くする 11">
            <a:extLst>
              <a:ext uri="{FF2B5EF4-FFF2-40B4-BE49-F238E27FC236}">
                <a16:creationId xmlns:a16="http://schemas.microsoft.com/office/drawing/2014/main" id="{3A9788B4-AB19-4732-BDA0-17A8BEF3E0E4}"/>
              </a:ext>
            </a:extLst>
          </p:cNvPr>
          <p:cNvSpPr/>
          <p:nvPr/>
        </p:nvSpPr>
        <p:spPr>
          <a:xfrm>
            <a:off x="1835696" y="4725144"/>
            <a:ext cx="2160240" cy="14401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2EA32CCD-B39A-4956-B10F-2452FB75CDC2}"/>
              </a:ext>
            </a:extLst>
          </p:cNvPr>
          <p:cNvSpPr txBox="1"/>
          <p:nvPr/>
        </p:nvSpPr>
        <p:spPr>
          <a:xfrm>
            <a:off x="4211960" y="458085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地震断層</a:t>
            </a:r>
          </a:p>
        </p:txBody>
      </p:sp>
      <p:cxnSp>
        <p:nvCxnSpPr>
          <p:cNvPr id="15" name="直線矢印コネクタ 14">
            <a:extLst>
              <a:ext uri="{FF2B5EF4-FFF2-40B4-BE49-F238E27FC236}">
                <a16:creationId xmlns:a16="http://schemas.microsoft.com/office/drawing/2014/main" id="{6D087033-6306-4961-B897-053BF1EA90FF}"/>
              </a:ext>
            </a:extLst>
          </p:cNvPr>
          <p:cNvCxnSpPr>
            <a:cxnSpLocks/>
          </p:cNvCxnSpPr>
          <p:nvPr/>
        </p:nvCxnSpPr>
        <p:spPr>
          <a:xfrm>
            <a:off x="2339752" y="4437112"/>
            <a:ext cx="122413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矢印コネクタ 15">
            <a:extLst>
              <a:ext uri="{FF2B5EF4-FFF2-40B4-BE49-F238E27FC236}">
                <a16:creationId xmlns:a16="http://schemas.microsoft.com/office/drawing/2014/main" id="{4293F981-F1E3-4FAB-81B0-6A3DFB399F72}"/>
              </a:ext>
            </a:extLst>
          </p:cNvPr>
          <p:cNvCxnSpPr>
            <a:cxnSpLocks/>
          </p:cNvCxnSpPr>
          <p:nvPr/>
        </p:nvCxnSpPr>
        <p:spPr>
          <a:xfrm flipH="1">
            <a:off x="2375756" y="5157192"/>
            <a:ext cx="118813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矢印コネクタ 19">
            <a:extLst>
              <a:ext uri="{FF2B5EF4-FFF2-40B4-BE49-F238E27FC236}">
                <a16:creationId xmlns:a16="http://schemas.microsoft.com/office/drawing/2014/main" id="{E8E0FFD5-9419-4C13-B5FA-A568FCBDC573}"/>
              </a:ext>
            </a:extLst>
          </p:cNvPr>
          <p:cNvCxnSpPr>
            <a:cxnSpLocks/>
          </p:cNvCxnSpPr>
          <p:nvPr/>
        </p:nvCxnSpPr>
        <p:spPr>
          <a:xfrm>
            <a:off x="2613968" y="4221088"/>
            <a:ext cx="0" cy="117447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矢印コネクタ 20">
            <a:extLst>
              <a:ext uri="{FF2B5EF4-FFF2-40B4-BE49-F238E27FC236}">
                <a16:creationId xmlns:a16="http://schemas.microsoft.com/office/drawing/2014/main" id="{EEA26526-A2D5-441A-B21A-BB61065E681D}"/>
              </a:ext>
            </a:extLst>
          </p:cNvPr>
          <p:cNvCxnSpPr>
            <a:cxnSpLocks/>
          </p:cNvCxnSpPr>
          <p:nvPr/>
        </p:nvCxnSpPr>
        <p:spPr>
          <a:xfrm flipH="1" flipV="1">
            <a:off x="3322598" y="4221088"/>
            <a:ext cx="4261" cy="109457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A5FB4856-8A44-4A6F-88DE-57D01A382069}"/>
              </a:ext>
            </a:extLst>
          </p:cNvPr>
          <p:cNvSpPr txBox="1"/>
          <p:nvPr/>
        </p:nvSpPr>
        <p:spPr>
          <a:xfrm>
            <a:off x="3851920" y="5374957"/>
            <a:ext cx="31309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地震は</a:t>
            </a:r>
            <a:r>
              <a:rPr kumimoji="1" lang="en-US" altLang="ja-JP" dirty="0"/>
              <a:t>2</a:t>
            </a:r>
            <a:r>
              <a:rPr kumimoji="1" lang="ja-JP" altLang="en-US" dirty="0"/>
              <a:t>組のずれを起こさせる</a:t>
            </a:r>
            <a:endParaRPr kumimoji="1" lang="en-US" altLang="ja-JP" dirty="0"/>
          </a:p>
          <a:p>
            <a:r>
              <a:rPr lang="ja-JP" altLang="en-US" dirty="0"/>
              <a:t>ような力によって発生</a:t>
            </a:r>
            <a:endParaRPr lang="en-US" altLang="ja-JP" dirty="0"/>
          </a:p>
          <a:p>
            <a:r>
              <a:rPr kumimoji="1" lang="ja-JP" altLang="en-US" dirty="0"/>
              <a:t>（ダブルカップル）</a:t>
            </a:r>
          </a:p>
        </p:txBody>
      </p:sp>
      <p:sp>
        <p:nvSpPr>
          <p:cNvPr id="26" name="楕円 25">
            <a:extLst>
              <a:ext uri="{FF2B5EF4-FFF2-40B4-BE49-F238E27FC236}">
                <a16:creationId xmlns:a16="http://schemas.microsoft.com/office/drawing/2014/main" id="{D5ABE6BC-C5EA-4584-BE35-9C74B3BB7D72}"/>
              </a:ext>
            </a:extLst>
          </p:cNvPr>
          <p:cNvSpPr/>
          <p:nvPr/>
        </p:nvSpPr>
        <p:spPr>
          <a:xfrm>
            <a:off x="5170949" y="5374957"/>
            <a:ext cx="492926" cy="36933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8" name="直線矢印コネクタ 27">
            <a:extLst>
              <a:ext uri="{FF2B5EF4-FFF2-40B4-BE49-F238E27FC236}">
                <a16:creationId xmlns:a16="http://schemas.microsoft.com/office/drawing/2014/main" id="{F67D460E-83EB-4DE6-90E2-314D697C54BD}"/>
              </a:ext>
            </a:extLst>
          </p:cNvPr>
          <p:cNvCxnSpPr>
            <a:stCxn id="26" idx="7"/>
          </p:cNvCxnSpPr>
          <p:nvPr/>
        </p:nvCxnSpPr>
        <p:spPr>
          <a:xfrm flipV="1">
            <a:off x="5591688" y="4950182"/>
            <a:ext cx="420472" cy="478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858CF395-DD32-4098-A7DA-EA3CA221DEC2}"/>
              </a:ext>
            </a:extLst>
          </p:cNvPr>
          <p:cNvSpPr txBox="1"/>
          <p:nvPr/>
        </p:nvSpPr>
        <p:spPr>
          <a:xfrm>
            <a:off x="5984865" y="4752727"/>
            <a:ext cx="2646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回転（</a:t>
            </a:r>
            <a:r>
              <a:rPr kumimoji="1" lang="en-US" altLang="ja-JP" dirty="0"/>
              <a:t>2</a:t>
            </a:r>
            <a:r>
              <a:rPr kumimoji="1" lang="ja-JP" altLang="en-US" dirty="0"/>
              <a:t>組あると回転なし）</a:t>
            </a:r>
          </a:p>
        </p:txBody>
      </p:sp>
    </p:spTree>
    <p:extLst>
      <p:ext uri="{BB962C8B-B14F-4D97-AF65-F5344CB8AC3E}">
        <p14:creationId xmlns:p14="http://schemas.microsoft.com/office/powerpoint/2010/main" val="40916712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650503"/>
          </a:xfrm>
          <a:solidFill>
            <a:schemeClr val="accent5">
              <a:lumMod val="40000"/>
              <a:lumOff val="60000"/>
            </a:schemeClr>
          </a:solidFill>
          <a:ln w="38100">
            <a:solidFill>
              <a:schemeClr val="bg1">
                <a:lumMod val="50000"/>
              </a:schemeClr>
            </a:solidFill>
          </a:ln>
        </p:spPr>
        <p:txBody>
          <a:bodyPr>
            <a:normAutofit fontScale="90000"/>
          </a:bodyPr>
          <a:lstStyle/>
          <a:p>
            <a:r>
              <a:rPr lang="ja-JP" altLang="en-US" dirty="0"/>
              <a:t>地震の規模と断層長</a:t>
            </a:r>
            <a:endParaRPr kumimoji="1" lang="ja-JP" altLang="en-US" dirty="0"/>
          </a:p>
        </p:txBody>
      </p:sp>
      <p:sp>
        <p:nvSpPr>
          <p:cNvPr id="4" name="Text Box 4">
            <a:extLst>
              <a:ext uri="{FF2B5EF4-FFF2-40B4-BE49-F238E27FC236}">
                <a16:creationId xmlns:a16="http://schemas.microsoft.com/office/drawing/2014/main" id="{F1EF28CD-A64C-411B-A20F-B2F85E579B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1640" y="650503"/>
            <a:ext cx="5726248" cy="21441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ja-JP" altLang="en-US" sz="2000" dirty="0"/>
              <a:t>破壊継続時間</a:t>
            </a:r>
            <a:r>
              <a:rPr lang="en-US" altLang="ja-JP" sz="2000" dirty="0"/>
              <a:t> (T) ≒</a:t>
            </a:r>
            <a:r>
              <a:rPr lang="ja-JP" altLang="en-US" sz="2000" dirty="0"/>
              <a:t>断層帳</a:t>
            </a:r>
            <a:r>
              <a:rPr lang="en-US" altLang="ja-JP" sz="2000" dirty="0"/>
              <a:t> (L)/</a:t>
            </a:r>
            <a:r>
              <a:rPr lang="ja-JP" altLang="en-US" sz="2000" dirty="0"/>
              <a:t>破壊伝播速度</a:t>
            </a:r>
            <a:endParaRPr lang="en-US" altLang="ja-JP" sz="2000" dirty="0"/>
          </a:p>
          <a:p>
            <a:endParaRPr lang="en-US" altLang="ja-JP" sz="2000" dirty="0"/>
          </a:p>
          <a:p>
            <a:r>
              <a:rPr lang="ja-JP" altLang="en-US" sz="2000" dirty="0"/>
              <a:t>断層長</a:t>
            </a:r>
            <a:r>
              <a:rPr lang="en-US" altLang="ja-JP" sz="2000" dirty="0"/>
              <a:t> (L) ∝ (</a:t>
            </a:r>
            <a:r>
              <a:rPr lang="ja-JP" altLang="en-US" sz="2000" dirty="0"/>
              <a:t>地震モーメント</a:t>
            </a:r>
            <a:r>
              <a:rPr lang="en-US" altLang="ja-JP" sz="2000" dirty="0"/>
              <a:t>)</a:t>
            </a:r>
            <a:r>
              <a:rPr lang="en-US" altLang="ja-JP" sz="2000" baseline="30000" dirty="0"/>
              <a:t>1/3</a:t>
            </a:r>
          </a:p>
          <a:p>
            <a:r>
              <a:rPr lang="ja-JP" altLang="en-US" sz="2000" dirty="0"/>
              <a:t>断層幅</a:t>
            </a:r>
            <a:r>
              <a:rPr lang="en-US" altLang="ja-JP" sz="2000" dirty="0"/>
              <a:t> (W)</a:t>
            </a:r>
            <a:r>
              <a:rPr lang="ja-JP" altLang="en-US" sz="2000" dirty="0"/>
              <a:t>～</a:t>
            </a:r>
            <a:r>
              <a:rPr lang="en-US" altLang="ja-JP" sz="2000" dirty="0"/>
              <a:t>L/2 ∝</a:t>
            </a:r>
            <a:r>
              <a:rPr lang="ja-JP" altLang="en-US" sz="2000" dirty="0"/>
              <a:t>断層長</a:t>
            </a:r>
            <a:r>
              <a:rPr lang="en-US" altLang="ja-JP" sz="2000" dirty="0"/>
              <a:t> (L) ∝ (</a:t>
            </a:r>
            <a:r>
              <a:rPr lang="ja-JP" altLang="en-US" sz="2000" dirty="0"/>
              <a:t>地震モーメント</a:t>
            </a:r>
            <a:r>
              <a:rPr lang="en-US" altLang="ja-JP" sz="2000" dirty="0"/>
              <a:t>)</a:t>
            </a:r>
            <a:r>
              <a:rPr lang="en-US" altLang="ja-JP" sz="2000" baseline="30000" dirty="0"/>
              <a:t>1/3</a:t>
            </a:r>
          </a:p>
          <a:p>
            <a:r>
              <a:rPr lang="ja-JP" altLang="en-US" sz="2000" dirty="0"/>
              <a:t>断層面積（</a:t>
            </a:r>
            <a:r>
              <a:rPr lang="en-US" altLang="ja-JP" sz="2000" dirty="0"/>
              <a:t>LW) ∝ (</a:t>
            </a:r>
            <a:r>
              <a:rPr lang="ja-JP" altLang="en-US" sz="2000" dirty="0"/>
              <a:t>地震モーメント</a:t>
            </a:r>
            <a:r>
              <a:rPr lang="en-US" altLang="ja-JP" sz="2000" dirty="0"/>
              <a:t>)</a:t>
            </a:r>
            <a:r>
              <a:rPr lang="en-US" altLang="ja-JP" sz="2000" baseline="30000" dirty="0"/>
              <a:t>2/3 </a:t>
            </a:r>
            <a:endParaRPr lang="en-US" altLang="ja-JP" sz="2000" dirty="0"/>
          </a:p>
          <a:p>
            <a:r>
              <a:rPr lang="ja-JP" altLang="en-US" sz="2000" dirty="0"/>
              <a:t>断層のずれ</a:t>
            </a:r>
            <a:r>
              <a:rPr lang="en-US" altLang="ja-JP" sz="2000" dirty="0"/>
              <a:t> (D) ∝ (</a:t>
            </a:r>
            <a:r>
              <a:rPr lang="ja-JP" altLang="en-US" sz="2000" dirty="0"/>
              <a:t>地震モーメント</a:t>
            </a:r>
            <a:r>
              <a:rPr lang="en-US" altLang="ja-JP" sz="2000" dirty="0"/>
              <a:t>)</a:t>
            </a:r>
            <a:r>
              <a:rPr lang="en-US" altLang="ja-JP" sz="2000" baseline="30000" dirty="0"/>
              <a:t>1/3</a:t>
            </a:r>
          </a:p>
          <a:p>
            <a:endParaRPr lang="en-US" altLang="ja-JP" sz="2000" baseline="30000" dirty="0"/>
          </a:p>
        </p:txBody>
      </p:sp>
      <p:graphicFrame>
        <p:nvGraphicFramePr>
          <p:cNvPr id="5" name="Group 5">
            <a:extLst>
              <a:ext uri="{FF2B5EF4-FFF2-40B4-BE49-F238E27FC236}">
                <a16:creationId xmlns:a16="http://schemas.microsoft.com/office/drawing/2014/main" id="{FB25B66D-7169-4134-83E2-5DB1F3408A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6983093"/>
              </p:ext>
            </p:extLst>
          </p:nvPr>
        </p:nvGraphicFramePr>
        <p:xfrm>
          <a:off x="1763688" y="2763952"/>
          <a:ext cx="4876800" cy="3901440"/>
        </p:xfrm>
        <a:graphic>
          <a:graphicData uri="http://schemas.openxmlformats.org/drawingml/2006/table">
            <a:tbl>
              <a:tblPr/>
              <a:tblGrid>
                <a:gridCol w="14589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462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CFF33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ja-JP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マグニチュード</a:t>
                      </a:r>
                      <a:endParaRPr kumimoji="1" lang="en-US" altLang="ja-JP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CC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CFF33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ja-JP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断層食い違い（ｍ）</a:t>
                      </a:r>
                      <a:endParaRPr kumimoji="1" lang="en-US" altLang="ja-JP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CC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CFF33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ja-JP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断層帳</a:t>
                      </a:r>
                      <a:r>
                        <a:rPr kumimoji="1" lang="en-US" altLang="ja-JP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(km)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CC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CFF33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ja-JP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3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CFF33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ja-JP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～</a:t>
                      </a:r>
                      <a:r>
                        <a:rPr kumimoji="1" lang="en-US" altLang="ja-JP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0.03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CFF33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ja-JP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～</a:t>
                      </a:r>
                      <a:r>
                        <a:rPr kumimoji="1" lang="en-US" altLang="ja-JP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0.4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25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CFF33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ja-JP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4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CFF33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ja-JP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～</a:t>
                      </a:r>
                      <a:r>
                        <a:rPr kumimoji="1" lang="en-US" altLang="ja-JP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0.08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CFF33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ja-JP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～</a:t>
                      </a:r>
                      <a:r>
                        <a:rPr kumimoji="1" lang="en-US" altLang="ja-JP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1.4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4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CFF33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ja-JP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5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CFF33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ja-JP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～</a:t>
                      </a:r>
                      <a:r>
                        <a:rPr kumimoji="1" lang="en-US" altLang="ja-JP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0.25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CFF33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ja-JP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～</a:t>
                      </a:r>
                      <a:r>
                        <a:rPr kumimoji="1" lang="en-US" altLang="ja-JP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57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CFF33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ja-JP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6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CFF33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ja-JP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～</a:t>
                      </a:r>
                      <a:r>
                        <a:rPr kumimoji="1" lang="en-US" altLang="ja-JP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0.8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CFF33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ja-JP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～</a:t>
                      </a:r>
                      <a:r>
                        <a:rPr kumimoji="1" lang="en-US" altLang="ja-JP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14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73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CFF33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ja-JP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7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CFF33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ja-JP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～</a:t>
                      </a:r>
                      <a:r>
                        <a:rPr kumimoji="1" lang="en-US" altLang="ja-JP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2.5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CFF33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ja-JP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～</a:t>
                      </a:r>
                      <a:r>
                        <a:rPr kumimoji="1" lang="en-US" altLang="ja-JP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40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89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CFF33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ja-JP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8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CFF33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ja-JP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～</a:t>
                      </a:r>
                      <a:r>
                        <a:rPr kumimoji="1" lang="en-US" altLang="ja-JP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CFF33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ja-JP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～</a:t>
                      </a:r>
                      <a:r>
                        <a:rPr kumimoji="1" lang="en-US" altLang="ja-JP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140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62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CFF33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ja-JP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9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CFF33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ja-JP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～</a:t>
                      </a:r>
                      <a:r>
                        <a:rPr kumimoji="1" lang="en-US" altLang="ja-JP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25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CFF33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1" lang="ja-JP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～</a:t>
                      </a:r>
                      <a:r>
                        <a:rPr kumimoji="1" lang="en-US" altLang="ja-JP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450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6" name="矢印: 左カーブ 5">
            <a:extLst>
              <a:ext uri="{FF2B5EF4-FFF2-40B4-BE49-F238E27FC236}">
                <a16:creationId xmlns:a16="http://schemas.microsoft.com/office/drawing/2014/main" id="{173ADA2F-5DD5-428E-8D00-6A99DC702398}"/>
              </a:ext>
            </a:extLst>
          </p:cNvPr>
          <p:cNvSpPr/>
          <p:nvPr/>
        </p:nvSpPr>
        <p:spPr>
          <a:xfrm>
            <a:off x="6722368" y="3717032"/>
            <a:ext cx="163760" cy="432048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7" name="矢印: 左カーブ 6">
            <a:extLst>
              <a:ext uri="{FF2B5EF4-FFF2-40B4-BE49-F238E27FC236}">
                <a16:creationId xmlns:a16="http://schemas.microsoft.com/office/drawing/2014/main" id="{16053304-50B7-40F3-A349-848AB5D9D6B5}"/>
              </a:ext>
            </a:extLst>
          </p:cNvPr>
          <p:cNvSpPr/>
          <p:nvPr/>
        </p:nvSpPr>
        <p:spPr>
          <a:xfrm>
            <a:off x="6722368" y="4210616"/>
            <a:ext cx="163760" cy="370512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8" name="矢印: 左カーブ 7">
            <a:extLst>
              <a:ext uri="{FF2B5EF4-FFF2-40B4-BE49-F238E27FC236}">
                <a16:creationId xmlns:a16="http://schemas.microsoft.com/office/drawing/2014/main" id="{DB30F275-FC55-436A-AC3B-EADBB705D011}"/>
              </a:ext>
            </a:extLst>
          </p:cNvPr>
          <p:cNvSpPr/>
          <p:nvPr/>
        </p:nvSpPr>
        <p:spPr>
          <a:xfrm>
            <a:off x="6718264" y="4644296"/>
            <a:ext cx="163760" cy="370512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9" name="矢印: 左カーブ 8">
            <a:extLst>
              <a:ext uri="{FF2B5EF4-FFF2-40B4-BE49-F238E27FC236}">
                <a16:creationId xmlns:a16="http://schemas.microsoft.com/office/drawing/2014/main" id="{BA5900E1-F358-4ED3-B4E0-97EA3C4353C2}"/>
              </a:ext>
            </a:extLst>
          </p:cNvPr>
          <p:cNvSpPr/>
          <p:nvPr/>
        </p:nvSpPr>
        <p:spPr>
          <a:xfrm>
            <a:off x="6718264" y="5139512"/>
            <a:ext cx="163760" cy="370512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0" name="矢印: 左カーブ 9">
            <a:extLst>
              <a:ext uri="{FF2B5EF4-FFF2-40B4-BE49-F238E27FC236}">
                <a16:creationId xmlns:a16="http://schemas.microsoft.com/office/drawing/2014/main" id="{ADB3A9E2-F1EE-4DD5-B6BA-57938CC5E3EF}"/>
              </a:ext>
            </a:extLst>
          </p:cNvPr>
          <p:cNvSpPr/>
          <p:nvPr/>
        </p:nvSpPr>
        <p:spPr>
          <a:xfrm>
            <a:off x="6732240" y="5610752"/>
            <a:ext cx="163760" cy="370512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1" name="矢印: 左カーブ 10">
            <a:extLst>
              <a:ext uri="{FF2B5EF4-FFF2-40B4-BE49-F238E27FC236}">
                <a16:creationId xmlns:a16="http://schemas.microsoft.com/office/drawing/2014/main" id="{C020C657-3F23-4E7D-A9AF-FA05E5D65E17}"/>
              </a:ext>
            </a:extLst>
          </p:cNvPr>
          <p:cNvSpPr/>
          <p:nvPr/>
        </p:nvSpPr>
        <p:spPr>
          <a:xfrm>
            <a:off x="6732240" y="6081992"/>
            <a:ext cx="163760" cy="370512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317786C7-8E39-4AAB-9E84-19534C0D73F7}"/>
              </a:ext>
            </a:extLst>
          </p:cNvPr>
          <p:cNvSpPr txBox="1"/>
          <p:nvPr/>
        </p:nvSpPr>
        <p:spPr>
          <a:xfrm>
            <a:off x="6840533" y="3717032"/>
            <a:ext cx="998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×10</a:t>
            </a:r>
            <a:r>
              <a:rPr kumimoji="1" lang="en-US" altLang="ja-JP" baseline="30000" dirty="0"/>
              <a:t>0.5</a:t>
            </a:r>
            <a:r>
              <a:rPr kumimoji="1" lang="ja-JP" altLang="en-US" dirty="0"/>
              <a:t>　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B9A0C3E6-C589-4F73-A7DF-B2FF6B6AF3BA}"/>
              </a:ext>
            </a:extLst>
          </p:cNvPr>
          <p:cNvSpPr txBox="1"/>
          <p:nvPr/>
        </p:nvSpPr>
        <p:spPr>
          <a:xfrm>
            <a:off x="6821061" y="4187682"/>
            <a:ext cx="998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×10</a:t>
            </a:r>
            <a:r>
              <a:rPr kumimoji="1" lang="en-US" altLang="ja-JP" baseline="30000" dirty="0"/>
              <a:t>0.5</a:t>
            </a:r>
            <a:r>
              <a:rPr kumimoji="1" lang="ja-JP" altLang="en-US" dirty="0"/>
              <a:t>　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ABBD5A87-49D1-4930-86FA-3B259670CCB9}"/>
              </a:ext>
            </a:extLst>
          </p:cNvPr>
          <p:cNvSpPr txBox="1"/>
          <p:nvPr/>
        </p:nvSpPr>
        <p:spPr>
          <a:xfrm>
            <a:off x="6816302" y="4609212"/>
            <a:ext cx="998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×10</a:t>
            </a:r>
            <a:r>
              <a:rPr kumimoji="1" lang="en-US" altLang="ja-JP" baseline="30000" dirty="0"/>
              <a:t>0.5</a:t>
            </a:r>
            <a:r>
              <a:rPr kumimoji="1" lang="ja-JP" altLang="en-US" dirty="0"/>
              <a:t>　</a:t>
            </a: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180E030C-10D0-4EF9-B9BF-07982B34F8F1}"/>
              </a:ext>
            </a:extLst>
          </p:cNvPr>
          <p:cNvSpPr txBox="1"/>
          <p:nvPr/>
        </p:nvSpPr>
        <p:spPr>
          <a:xfrm>
            <a:off x="6840534" y="5123290"/>
            <a:ext cx="998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×10</a:t>
            </a:r>
            <a:r>
              <a:rPr kumimoji="1" lang="en-US" altLang="ja-JP" baseline="30000" dirty="0"/>
              <a:t>0.5</a:t>
            </a:r>
            <a:r>
              <a:rPr kumimoji="1" lang="ja-JP" altLang="en-US" dirty="0"/>
              <a:t>　</a:t>
            </a: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4C701089-F2A9-41C6-BC90-BD9842E2602D}"/>
              </a:ext>
            </a:extLst>
          </p:cNvPr>
          <p:cNvSpPr txBox="1"/>
          <p:nvPr/>
        </p:nvSpPr>
        <p:spPr>
          <a:xfrm>
            <a:off x="6872839" y="5587566"/>
            <a:ext cx="998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×10</a:t>
            </a:r>
            <a:r>
              <a:rPr kumimoji="1" lang="en-US" altLang="ja-JP" baseline="30000" dirty="0"/>
              <a:t>0.5</a:t>
            </a:r>
            <a:r>
              <a:rPr kumimoji="1" lang="ja-JP" altLang="en-US" dirty="0"/>
              <a:t>　</a:t>
            </a: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5D7CE504-FC36-4944-BBDE-306301A3C21F}"/>
              </a:ext>
            </a:extLst>
          </p:cNvPr>
          <p:cNvSpPr txBox="1"/>
          <p:nvPr/>
        </p:nvSpPr>
        <p:spPr>
          <a:xfrm>
            <a:off x="6870669" y="6083172"/>
            <a:ext cx="998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×10</a:t>
            </a:r>
            <a:r>
              <a:rPr kumimoji="1" lang="en-US" altLang="ja-JP" baseline="30000" dirty="0"/>
              <a:t>0.5</a:t>
            </a:r>
            <a:r>
              <a:rPr kumimoji="1" lang="ja-JP" altLang="en-US" dirty="0"/>
              <a:t>　</a:t>
            </a:r>
          </a:p>
        </p:txBody>
      </p:sp>
    </p:spTree>
    <p:extLst>
      <p:ext uri="{BB962C8B-B14F-4D97-AF65-F5344CB8AC3E}">
        <p14:creationId xmlns:p14="http://schemas.microsoft.com/office/powerpoint/2010/main" val="41108386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650503"/>
          </a:xfrm>
          <a:solidFill>
            <a:schemeClr val="accent5">
              <a:lumMod val="40000"/>
              <a:lumOff val="60000"/>
            </a:schemeClr>
          </a:solidFill>
          <a:ln w="38100">
            <a:solidFill>
              <a:schemeClr val="bg1">
                <a:lumMod val="50000"/>
              </a:schemeClr>
            </a:solidFill>
          </a:ln>
        </p:spPr>
        <p:txBody>
          <a:bodyPr>
            <a:normAutofit fontScale="90000"/>
          </a:bodyPr>
          <a:lstStyle/>
          <a:p>
            <a:r>
              <a:rPr lang="ja-JP" altLang="en-US" dirty="0"/>
              <a:t>地震のエネルギー</a:t>
            </a:r>
            <a:endParaRPr kumimoji="1" lang="ja-JP" altLang="en-US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46DB5226-33BD-425B-B905-EB4B5BF563DB}"/>
              </a:ext>
            </a:extLst>
          </p:cNvPr>
          <p:cNvSpPr txBox="1"/>
          <p:nvPr/>
        </p:nvSpPr>
        <p:spPr>
          <a:xfrm>
            <a:off x="2195736" y="1052736"/>
            <a:ext cx="2654894" cy="584775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50" charset="-128"/>
                <a:cs typeface="+mn-cs"/>
              </a:rPr>
              <a:t>E=10</a:t>
            </a:r>
            <a:r>
              <a:rPr kumimoji="1" lang="en-US" altLang="ja-JP" sz="32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50" charset="-128"/>
                <a:cs typeface="+mn-cs"/>
              </a:rPr>
              <a:t>4.8+1.5Ms</a:t>
            </a:r>
            <a:r>
              <a:rPr kumimoji="1" lang="en-US" altLang="ja-JP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50" charset="-128"/>
                <a:cs typeface="+mn-cs"/>
              </a:rPr>
              <a:t> (J)</a:t>
            </a:r>
            <a:endParaRPr kumimoji="1" lang="ja-JP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panose="020B0600070205080204" pitchFamily="50" charset="-128"/>
              <a:cs typeface="+mn-cs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F3EAFE54-7F5E-41B2-8903-627E70A2043D}"/>
              </a:ext>
            </a:extLst>
          </p:cNvPr>
          <p:cNvSpPr txBox="1"/>
          <p:nvPr/>
        </p:nvSpPr>
        <p:spPr>
          <a:xfrm>
            <a:off x="1619672" y="2204864"/>
            <a:ext cx="6869188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50" charset="-128"/>
                <a:cs typeface="+mn-cs"/>
              </a:rPr>
              <a:t>M</a:t>
            </a:r>
            <a:r>
              <a:rPr kumimoji="1" lang="ja-JP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50" charset="-128"/>
                <a:cs typeface="+mn-cs"/>
              </a:rPr>
              <a:t>が大きくなるとエネルギーは</a:t>
            </a:r>
            <a:r>
              <a:rPr kumimoji="1" lang="en-US" altLang="ja-JP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50" charset="-128"/>
                <a:cs typeface="+mn-cs"/>
              </a:rPr>
              <a:t>10</a:t>
            </a:r>
            <a:r>
              <a:rPr kumimoji="1" lang="en-US" altLang="ja-JP" sz="20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50" charset="-128"/>
                <a:cs typeface="+mn-cs"/>
              </a:rPr>
              <a:t>1.5</a:t>
            </a:r>
            <a:r>
              <a:rPr kumimoji="1" lang="ja-JP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50" charset="-128"/>
                <a:cs typeface="+mn-cs"/>
              </a:rPr>
              <a:t>倍（約</a:t>
            </a:r>
            <a:r>
              <a:rPr kumimoji="1" lang="en-US" altLang="ja-JP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50" charset="-128"/>
                <a:cs typeface="+mn-cs"/>
              </a:rPr>
              <a:t>30</a:t>
            </a:r>
            <a:r>
              <a:rPr kumimoji="1" lang="ja-JP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50" charset="-128"/>
                <a:cs typeface="+mn-cs"/>
              </a:rPr>
              <a:t>倍）</a:t>
            </a:r>
            <a:endParaRPr kumimoji="1" lang="en-US" altLang="ja-JP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panose="020B0600070205080204" pitchFamily="50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panose="020B0600070205080204" pitchFamily="50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50" charset="-128"/>
                <a:cs typeface="+mn-cs"/>
              </a:rPr>
              <a:t>広島型の原爆　</a:t>
            </a:r>
            <a:r>
              <a:rPr kumimoji="1" lang="en-US" altLang="ja-JP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50" charset="-128"/>
                <a:cs typeface="+mn-cs"/>
              </a:rPr>
              <a:t>8.4×10</a:t>
            </a:r>
            <a:r>
              <a:rPr kumimoji="1" lang="en-US" altLang="ja-JP" sz="20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50" charset="-128"/>
                <a:cs typeface="+mn-cs"/>
              </a:rPr>
              <a:t>13</a:t>
            </a:r>
            <a:r>
              <a:rPr kumimoji="1" lang="ja-JP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50" charset="-128"/>
                <a:cs typeface="+mn-cs"/>
              </a:rPr>
              <a:t>（</a:t>
            </a:r>
            <a:r>
              <a:rPr kumimoji="1" lang="en-US" altLang="ja-JP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50" charset="-128"/>
                <a:cs typeface="+mn-cs"/>
              </a:rPr>
              <a:t>J</a:t>
            </a:r>
            <a:r>
              <a:rPr kumimoji="1" lang="ja-JP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50" charset="-128"/>
                <a:cs typeface="+mn-cs"/>
              </a:rPr>
              <a:t>）　</a:t>
            </a:r>
            <a:r>
              <a:rPr kumimoji="1" lang="en-US" altLang="ja-JP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50" charset="-128"/>
                <a:cs typeface="+mn-cs"/>
              </a:rPr>
              <a:t>Ms6.1</a:t>
            </a:r>
            <a:r>
              <a:rPr kumimoji="1" lang="ja-JP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50" charset="-128"/>
                <a:cs typeface="+mn-cs"/>
              </a:rPr>
              <a:t>相当</a:t>
            </a:r>
            <a:endParaRPr kumimoji="1" lang="en-US" altLang="ja-JP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panose="020B0600070205080204" pitchFamily="50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panose="020B0600070205080204" pitchFamily="50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50" charset="-128"/>
                <a:cs typeface="+mn-cs"/>
              </a:rPr>
              <a:t>100</a:t>
            </a:r>
            <a:r>
              <a:rPr kumimoji="1" lang="ja-JP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50" charset="-128"/>
                <a:cs typeface="+mn-cs"/>
              </a:rPr>
              <a:t>万</a:t>
            </a:r>
            <a:r>
              <a:rPr kumimoji="1" lang="en-US" altLang="ja-JP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50" charset="-128"/>
                <a:cs typeface="+mn-cs"/>
              </a:rPr>
              <a:t>kW</a:t>
            </a:r>
            <a:r>
              <a:rPr kumimoji="1" lang="ja-JP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50" charset="-128"/>
                <a:cs typeface="+mn-cs"/>
              </a:rPr>
              <a:t>の発電所が</a:t>
            </a:r>
            <a:r>
              <a:rPr kumimoji="1" lang="en-US" altLang="ja-JP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50" charset="-128"/>
                <a:cs typeface="+mn-cs"/>
              </a:rPr>
              <a:t>1</a:t>
            </a:r>
            <a:r>
              <a:rPr kumimoji="1" lang="ja-JP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50" charset="-128"/>
                <a:cs typeface="+mn-cs"/>
              </a:rPr>
              <a:t>年間に発電するエネルギー　</a:t>
            </a:r>
            <a:r>
              <a:rPr kumimoji="1" lang="en-US" altLang="ja-JP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50" charset="-128"/>
                <a:cs typeface="+mn-cs"/>
              </a:rPr>
              <a:t>Ms7.8</a:t>
            </a:r>
            <a:r>
              <a:rPr kumimoji="1" lang="ja-JP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50" charset="-128"/>
                <a:cs typeface="+mn-cs"/>
              </a:rPr>
              <a:t>相当</a:t>
            </a:r>
            <a:endParaRPr kumimoji="1" lang="en-US" altLang="ja-JP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panose="020B0600070205080204" pitchFamily="50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panose="020B0600070205080204" pitchFamily="50" charset="-128"/>
              <a:cs typeface="+mn-cs"/>
            </a:endParaRPr>
          </a:p>
        </p:txBody>
      </p: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EC109CDA-ED44-4334-AF56-6F852899C69B}"/>
              </a:ext>
            </a:extLst>
          </p:cNvPr>
          <p:cNvCxnSpPr/>
          <p:nvPr/>
        </p:nvCxnSpPr>
        <p:spPr>
          <a:xfrm>
            <a:off x="5724128" y="2564904"/>
            <a:ext cx="79208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16393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650503"/>
          </a:xfrm>
          <a:solidFill>
            <a:schemeClr val="accent5">
              <a:lumMod val="40000"/>
              <a:lumOff val="60000"/>
            </a:schemeClr>
          </a:solidFill>
          <a:ln w="38100">
            <a:solidFill>
              <a:schemeClr val="bg1">
                <a:lumMod val="50000"/>
              </a:schemeClr>
            </a:solidFill>
          </a:ln>
        </p:spPr>
        <p:txBody>
          <a:bodyPr>
            <a:normAutofit fontScale="90000"/>
          </a:bodyPr>
          <a:lstStyle/>
          <a:p>
            <a:r>
              <a:rPr lang="ja-JP" altLang="en-US" dirty="0"/>
              <a:t>参考図書</a:t>
            </a:r>
            <a:endParaRPr kumimoji="1" lang="ja-JP" altLang="en-US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E987A4DA-8D61-4D83-9483-27041D00CABD}"/>
              </a:ext>
            </a:extLst>
          </p:cNvPr>
          <p:cNvSpPr txBox="1"/>
          <p:nvPr/>
        </p:nvSpPr>
        <p:spPr>
          <a:xfrm>
            <a:off x="683568" y="1268760"/>
            <a:ext cx="7366119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・はじめて学ぶ大学教養地学</a:t>
            </a:r>
            <a:endParaRPr kumimoji="1" lang="en-US" altLang="ja-JP" sz="2400" dirty="0"/>
          </a:p>
          <a:p>
            <a:r>
              <a:rPr lang="ja-JP" altLang="en-US" sz="2400" dirty="0"/>
              <a:t>　杉本憲彦・杵島正洋・松本直記、慶應義塾大学出版会</a:t>
            </a:r>
            <a:endParaRPr lang="en-US" altLang="ja-JP" sz="2400" dirty="0"/>
          </a:p>
          <a:p>
            <a:r>
              <a:rPr kumimoji="1" lang="ja-JP" altLang="en-US" sz="2400" dirty="0"/>
              <a:t>・地球ダイナミクス、山本明彦、朝倉書店</a:t>
            </a:r>
            <a:endParaRPr kumimoji="1" lang="en-US" altLang="ja-JP" sz="2400" dirty="0"/>
          </a:p>
          <a:p>
            <a:endParaRPr kumimoji="1" lang="en-US" altLang="ja-JP" sz="2400" dirty="0"/>
          </a:p>
          <a:p>
            <a:r>
              <a:rPr lang="ja-JP" altLang="en-US" sz="2400" dirty="0"/>
              <a:t>固体地球科学系の本はたくさん出版されているので</a:t>
            </a:r>
            <a:endParaRPr lang="en-US" altLang="ja-JP" sz="2400" dirty="0"/>
          </a:p>
          <a:p>
            <a:r>
              <a:rPr kumimoji="1" lang="ja-JP" altLang="en-US" sz="2400" dirty="0"/>
              <a:t>興味に応じて読んでもらいたい</a:t>
            </a:r>
            <a:endParaRPr kumimoji="1" lang="en-US" altLang="ja-JP" sz="2400" dirty="0"/>
          </a:p>
        </p:txBody>
      </p:sp>
    </p:spTree>
    <p:extLst>
      <p:ext uri="{BB962C8B-B14F-4D97-AF65-F5344CB8AC3E}">
        <p14:creationId xmlns:p14="http://schemas.microsoft.com/office/powerpoint/2010/main" val="42414140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図 16">
            <a:extLst>
              <a:ext uri="{FF2B5EF4-FFF2-40B4-BE49-F238E27FC236}">
                <a16:creationId xmlns:a16="http://schemas.microsoft.com/office/drawing/2014/main" id="{49E33B83-4E3E-4B7A-BA9A-BFEA586ABB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122" y="3683483"/>
            <a:ext cx="4743450" cy="2981325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650503"/>
          </a:xfrm>
          <a:solidFill>
            <a:schemeClr val="accent5">
              <a:lumMod val="40000"/>
              <a:lumOff val="60000"/>
            </a:schemeClr>
          </a:solidFill>
          <a:ln w="38100">
            <a:solidFill>
              <a:schemeClr val="bg1">
                <a:lumMod val="50000"/>
              </a:schemeClr>
            </a:solidFill>
          </a:ln>
        </p:spPr>
        <p:txBody>
          <a:bodyPr>
            <a:normAutofit fontScale="90000"/>
          </a:bodyPr>
          <a:lstStyle/>
          <a:p>
            <a:r>
              <a:rPr lang="ja-JP" altLang="en-US" dirty="0"/>
              <a:t>地震モーメントの推定</a:t>
            </a:r>
            <a:endParaRPr kumimoji="1" lang="ja-JP" altLang="en-US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46DB5226-33BD-425B-B905-EB4B5BF563DB}"/>
              </a:ext>
            </a:extLst>
          </p:cNvPr>
          <p:cNvSpPr txBox="1"/>
          <p:nvPr/>
        </p:nvSpPr>
        <p:spPr>
          <a:xfrm>
            <a:off x="1525219" y="1656005"/>
            <a:ext cx="4168129" cy="400110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sz="2000" dirty="0"/>
              <a:t>穴を掘ってしらべているわけではない</a:t>
            </a:r>
          </a:p>
        </p:txBody>
      </p:sp>
      <p:pic>
        <p:nvPicPr>
          <p:cNvPr id="6146" name="Picture 2" descr="埋蔵金を探す人のイラスト（男性会社員） | かわいいフリー素材集 ...">
            <a:extLst>
              <a:ext uri="{FF2B5EF4-FFF2-40B4-BE49-F238E27FC236}">
                <a16:creationId xmlns:a16="http://schemas.microsoft.com/office/drawing/2014/main" id="{C82C0867-4C0A-4AA7-AE27-58AF5A35A6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256" y="650503"/>
            <a:ext cx="1866900" cy="2447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FE0777E3-4FC5-4A27-993C-3998225F64F3}"/>
              </a:ext>
            </a:extLst>
          </p:cNvPr>
          <p:cNvSpPr txBox="1"/>
          <p:nvPr/>
        </p:nvSpPr>
        <p:spPr>
          <a:xfrm>
            <a:off x="947898" y="2637107"/>
            <a:ext cx="1338828" cy="369332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観測地震波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C7943681-D56D-4811-ADD8-D9897E16064A}"/>
              </a:ext>
            </a:extLst>
          </p:cNvPr>
          <p:cNvSpPr txBox="1"/>
          <p:nvPr/>
        </p:nvSpPr>
        <p:spPr>
          <a:xfrm>
            <a:off x="4354520" y="2637107"/>
            <a:ext cx="1338828" cy="369332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理論地震波</a:t>
            </a:r>
          </a:p>
        </p:txBody>
      </p:sp>
      <p:sp>
        <p:nvSpPr>
          <p:cNvPr id="9" name="矢印: 左右 8">
            <a:extLst>
              <a:ext uri="{FF2B5EF4-FFF2-40B4-BE49-F238E27FC236}">
                <a16:creationId xmlns:a16="http://schemas.microsoft.com/office/drawing/2014/main" id="{E1F6DC77-B0BF-4A17-A6C2-0E2FA7486156}"/>
              </a:ext>
            </a:extLst>
          </p:cNvPr>
          <p:cNvSpPr/>
          <p:nvPr/>
        </p:nvSpPr>
        <p:spPr>
          <a:xfrm>
            <a:off x="2604082" y="2738583"/>
            <a:ext cx="1440160" cy="267856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2D16BDA8-C7B0-49E9-9482-1A35D69B4E78}"/>
              </a:ext>
            </a:extLst>
          </p:cNvPr>
          <p:cNvSpPr txBox="1"/>
          <p:nvPr/>
        </p:nvSpPr>
        <p:spPr>
          <a:xfrm>
            <a:off x="3083770" y="243424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比較</a:t>
            </a:r>
          </a:p>
        </p:txBody>
      </p:sp>
      <p:sp>
        <p:nvSpPr>
          <p:cNvPr id="12" name="矢印: 下 11">
            <a:extLst>
              <a:ext uri="{FF2B5EF4-FFF2-40B4-BE49-F238E27FC236}">
                <a16:creationId xmlns:a16="http://schemas.microsoft.com/office/drawing/2014/main" id="{C8C37DE5-8DF2-401B-BD8D-E51F53AE17A9}"/>
              </a:ext>
            </a:extLst>
          </p:cNvPr>
          <p:cNvSpPr/>
          <p:nvPr/>
        </p:nvSpPr>
        <p:spPr>
          <a:xfrm>
            <a:off x="3034389" y="3131872"/>
            <a:ext cx="720080" cy="2678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77AF7953-7343-4010-801F-744BF5A97D28}"/>
              </a:ext>
            </a:extLst>
          </p:cNvPr>
          <p:cNvSpPr txBox="1"/>
          <p:nvPr/>
        </p:nvSpPr>
        <p:spPr>
          <a:xfrm>
            <a:off x="2290606" y="3529047"/>
            <a:ext cx="2281394" cy="369332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地震モーメントの推定</a:t>
            </a: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2E6889AE-D1B3-463D-9F52-9E6DD1164A90}"/>
              </a:ext>
            </a:extLst>
          </p:cNvPr>
          <p:cNvSpPr txBox="1"/>
          <p:nvPr/>
        </p:nvSpPr>
        <p:spPr>
          <a:xfrm>
            <a:off x="402122" y="886695"/>
            <a:ext cx="6639831" cy="646331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ja-JP" dirty="0"/>
              <a:t>  M</a:t>
            </a:r>
            <a:r>
              <a:rPr lang="en-US" altLang="ja-JP" baseline="-25000" dirty="0"/>
              <a:t>0 </a:t>
            </a:r>
            <a:r>
              <a:rPr lang="en-US" altLang="ja-JP" dirty="0"/>
              <a:t>=</a:t>
            </a:r>
            <a:r>
              <a:rPr lang="en-US" altLang="ja-JP" dirty="0" err="1"/>
              <a:t>μDS</a:t>
            </a:r>
            <a:r>
              <a:rPr lang="ja-JP" altLang="en-US" dirty="0"/>
              <a:t>　</a:t>
            </a:r>
            <a:endParaRPr lang="en-US" altLang="ja-JP" dirty="0"/>
          </a:p>
          <a:p>
            <a:r>
              <a:rPr lang="ja-JP" altLang="en-US" dirty="0"/>
              <a:t>　　</a:t>
            </a:r>
            <a:r>
              <a:rPr lang="en-US" altLang="ja-JP" dirty="0"/>
              <a:t>μ</a:t>
            </a:r>
            <a:r>
              <a:rPr lang="ja-JP" altLang="en-US" dirty="0"/>
              <a:t>剛性率（</a:t>
            </a:r>
            <a:r>
              <a:rPr lang="en-US" altLang="ja-JP" dirty="0"/>
              <a:t>Pa</a:t>
            </a:r>
            <a:r>
              <a:rPr lang="ja-JP" altLang="en-US" dirty="0"/>
              <a:t>）、　</a:t>
            </a:r>
            <a:r>
              <a:rPr lang="en-US" altLang="ja-JP" dirty="0"/>
              <a:t>D</a:t>
            </a:r>
            <a:r>
              <a:rPr lang="ja-JP" altLang="en-US" dirty="0"/>
              <a:t>　断層のすべり量（ｍ）、　　</a:t>
            </a:r>
            <a:r>
              <a:rPr lang="en-US" altLang="ja-JP" dirty="0"/>
              <a:t>S</a:t>
            </a:r>
            <a:r>
              <a:rPr lang="ja-JP" altLang="en-US" dirty="0"/>
              <a:t>断層面積（ｍ</a:t>
            </a:r>
            <a:r>
              <a:rPr lang="ja-JP" altLang="en-US" baseline="30000" dirty="0"/>
              <a:t>２</a:t>
            </a:r>
            <a:r>
              <a:rPr lang="ja-JP" altLang="en-US" dirty="0"/>
              <a:t>）</a:t>
            </a:r>
            <a:endParaRPr kumimoji="1" lang="ja-JP" altLang="en-US" dirty="0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35BA5D3D-289E-4346-8DF8-BD87D58E3F8C}"/>
              </a:ext>
            </a:extLst>
          </p:cNvPr>
          <p:cNvSpPr txBox="1"/>
          <p:nvPr/>
        </p:nvSpPr>
        <p:spPr>
          <a:xfrm>
            <a:off x="-30376" y="6569983"/>
            <a:ext cx="66141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200" dirty="0"/>
              <a:t>防災科学技術研究所　</a:t>
            </a:r>
            <a:r>
              <a:rPr kumimoji="1" lang="en-US" altLang="ja-JP" sz="1200" dirty="0"/>
              <a:t>https://www.fnet.bosai.go.jp/event/tdmt.php?_id=20210302212200&amp;LANG=ja</a:t>
            </a:r>
            <a:endParaRPr kumimoji="1" lang="ja-JP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5154363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650503"/>
          </a:xfrm>
          <a:solidFill>
            <a:schemeClr val="accent5">
              <a:lumMod val="40000"/>
              <a:lumOff val="60000"/>
            </a:schemeClr>
          </a:solidFill>
          <a:ln w="38100">
            <a:solidFill>
              <a:schemeClr val="bg1">
                <a:lumMod val="50000"/>
              </a:schemeClr>
            </a:solidFill>
          </a:ln>
        </p:spPr>
        <p:txBody>
          <a:bodyPr>
            <a:normAutofit fontScale="90000"/>
          </a:bodyPr>
          <a:lstStyle/>
          <a:p>
            <a:r>
              <a:rPr lang="ja-JP" altLang="en-US" dirty="0"/>
              <a:t>色々なマグニチュード</a:t>
            </a:r>
            <a:endParaRPr kumimoji="1" lang="ja-JP" altLang="en-US" dirty="0"/>
          </a:p>
        </p:txBody>
      </p:sp>
      <p:sp>
        <p:nvSpPr>
          <p:cNvPr id="19" name="Rectangle 3">
            <a:extLst>
              <a:ext uri="{FF2B5EF4-FFF2-40B4-BE49-F238E27FC236}">
                <a16:creationId xmlns:a16="http://schemas.microsoft.com/office/drawing/2014/main" id="{5FD8A7C9-37FD-492D-AFC3-7993D78DAE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" y="2438400"/>
            <a:ext cx="1219200" cy="762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accent6">
                <a:lumMod val="75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ja-JP" sz="2800" i="1"/>
              <a:t>M</a:t>
            </a:r>
            <a:r>
              <a:rPr lang="en-US" altLang="ja-JP" sz="2800" baseline="-25000"/>
              <a:t>L</a:t>
            </a:r>
          </a:p>
        </p:txBody>
      </p:sp>
      <p:sp>
        <p:nvSpPr>
          <p:cNvPr id="22" name="Rectangle 5">
            <a:extLst>
              <a:ext uri="{FF2B5EF4-FFF2-40B4-BE49-F238E27FC236}">
                <a16:creationId xmlns:a16="http://schemas.microsoft.com/office/drawing/2014/main" id="{91D2CF95-9737-4992-B9DD-62B38DA61F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0600" y="4495800"/>
            <a:ext cx="1219200" cy="7620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ja-JP" sz="2800" i="1"/>
              <a:t>M</a:t>
            </a:r>
            <a:r>
              <a:rPr lang="en-US" altLang="ja-JP" sz="2800" baseline="-25000"/>
              <a:t>T</a:t>
            </a:r>
          </a:p>
        </p:txBody>
      </p:sp>
      <p:sp>
        <p:nvSpPr>
          <p:cNvPr id="23" name="Rectangle 8">
            <a:extLst>
              <a:ext uri="{FF2B5EF4-FFF2-40B4-BE49-F238E27FC236}">
                <a16:creationId xmlns:a16="http://schemas.microsoft.com/office/drawing/2014/main" id="{A7EFFD55-F5D9-4C99-A43D-F576705929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4400" y="3200400"/>
            <a:ext cx="1219200" cy="762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38100">
            <a:solidFill>
              <a:schemeClr val="accent6">
                <a:lumMod val="75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ja-JP" sz="2800" i="1"/>
              <a:t>M</a:t>
            </a:r>
            <a:r>
              <a:rPr lang="en-US" altLang="ja-JP" sz="2800" baseline="-25000"/>
              <a:t>W</a:t>
            </a:r>
          </a:p>
        </p:txBody>
      </p:sp>
      <p:sp>
        <p:nvSpPr>
          <p:cNvPr id="24" name="Rectangle 9">
            <a:extLst>
              <a:ext uri="{FF2B5EF4-FFF2-40B4-BE49-F238E27FC236}">
                <a16:creationId xmlns:a16="http://schemas.microsoft.com/office/drawing/2014/main" id="{D8AC32FA-AE39-426A-9139-5AB97A0711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2200" y="3200400"/>
            <a:ext cx="1219200" cy="762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38100">
            <a:solidFill>
              <a:schemeClr val="accent6">
                <a:lumMod val="75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ja-JP" sz="2800" i="1"/>
              <a:t>M</a:t>
            </a:r>
            <a:r>
              <a:rPr lang="en-US" altLang="ja-JP" sz="2800" baseline="-25000"/>
              <a:t>S</a:t>
            </a:r>
          </a:p>
        </p:txBody>
      </p:sp>
      <p:sp>
        <p:nvSpPr>
          <p:cNvPr id="27" name="Rectangle 10">
            <a:extLst>
              <a:ext uri="{FF2B5EF4-FFF2-40B4-BE49-F238E27FC236}">
                <a16:creationId xmlns:a16="http://schemas.microsoft.com/office/drawing/2014/main" id="{DB28F790-2766-4059-BD36-5717F77776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2200" y="1752600"/>
            <a:ext cx="1219200" cy="762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ja-JP" sz="2800" i="1"/>
              <a:t>m</a:t>
            </a:r>
            <a:r>
              <a:rPr lang="en-US" altLang="ja-JP" sz="2800" baseline="-25000"/>
              <a:t>B</a:t>
            </a:r>
          </a:p>
        </p:txBody>
      </p:sp>
      <p:sp>
        <p:nvSpPr>
          <p:cNvPr id="30" name="Rectangle 11">
            <a:extLst>
              <a:ext uri="{FF2B5EF4-FFF2-40B4-BE49-F238E27FC236}">
                <a16:creationId xmlns:a16="http://schemas.microsoft.com/office/drawing/2014/main" id="{5E807348-0CE6-427E-A68F-551DD33560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4400" y="1752600"/>
            <a:ext cx="1219200" cy="762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38100">
            <a:solidFill>
              <a:schemeClr val="accent6">
                <a:lumMod val="75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ja-JP" sz="2800" i="1"/>
              <a:t>m</a:t>
            </a:r>
            <a:r>
              <a:rPr lang="en-US" altLang="ja-JP" sz="2800" baseline="-25000"/>
              <a:t>b</a:t>
            </a:r>
          </a:p>
        </p:txBody>
      </p:sp>
      <p:sp>
        <p:nvSpPr>
          <p:cNvPr id="31" name="Rectangle 12">
            <a:extLst>
              <a:ext uri="{FF2B5EF4-FFF2-40B4-BE49-F238E27FC236}">
                <a16:creationId xmlns:a16="http://schemas.microsoft.com/office/drawing/2014/main" id="{848F8B45-BA27-43A8-BD05-2BDA5B8A52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1800" y="4495800"/>
            <a:ext cx="1219200" cy="7620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>
            <a:solidFill>
              <a:schemeClr val="accent6">
                <a:lumMod val="75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ja-JP" sz="2800" i="1"/>
              <a:t>M</a:t>
            </a:r>
            <a:r>
              <a:rPr lang="en-US" altLang="ja-JP" sz="2800" baseline="-25000"/>
              <a:t>D</a:t>
            </a:r>
          </a:p>
        </p:txBody>
      </p:sp>
      <p:sp>
        <p:nvSpPr>
          <p:cNvPr id="32" name="Rectangle 13">
            <a:extLst>
              <a:ext uri="{FF2B5EF4-FFF2-40B4-BE49-F238E27FC236}">
                <a16:creationId xmlns:a16="http://schemas.microsoft.com/office/drawing/2014/main" id="{05C1FD97-586A-4FA7-BBD5-4ACFF3625E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0" y="3200400"/>
            <a:ext cx="1219200" cy="7620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>
            <a:solidFill>
              <a:schemeClr val="accent6">
                <a:lumMod val="75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ja-JP" sz="2800" i="1"/>
              <a:t>M</a:t>
            </a:r>
            <a:r>
              <a:rPr lang="en-US" altLang="ja-JP" sz="2800" baseline="-25000"/>
              <a:t>V</a:t>
            </a:r>
          </a:p>
        </p:txBody>
      </p:sp>
      <p:sp>
        <p:nvSpPr>
          <p:cNvPr id="33" name="Line 14">
            <a:extLst>
              <a:ext uri="{FF2B5EF4-FFF2-40B4-BE49-F238E27FC236}">
                <a16:creationId xmlns:a16="http://schemas.microsoft.com/office/drawing/2014/main" id="{E090450D-99BE-47F2-869A-4E647D5C986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600200" y="2209800"/>
            <a:ext cx="685800" cy="5334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/>
          <a:lstStyle/>
          <a:p>
            <a:endParaRPr lang="ja-JP" altLang="en-US"/>
          </a:p>
        </p:txBody>
      </p:sp>
      <p:sp>
        <p:nvSpPr>
          <p:cNvPr id="34" name="Line 15">
            <a:extLst>
              <a:ext uri="{FF2B5EF4-FFF2-40B4-BE49-F238E27FC236}">
                <a16:creationId xmlns:a16="http://schemas.microsoft.com/office/drawing/2014/main" id="{EA0521EF-0CB7-48BE-AAAA-751A95829590}"/>
              </a:ext>
            </a:extLst>
          </p:cNvPr>
          <p:cNvSpPr>
            <a:spLocks noChangeShapeType="1"/>
          </p:cNvSpPr>
          <p:nvPr/>
        </p:nvSpPr>
        <p:spPr bwMode="auto">
          <a:xfrm>
            <a:off x="1600200" y="2895600"/>
            <a:ext cx="762000" cy="6858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/>
          <a:lstStyle/>
          <a:p>
            <a:endParaRPr lang="ja-JP" altLang="en-US"/>
          </a:p>
        </p:txBody>
      </p:sp>
      <p:sp>
        <p:nvSpPr>
          <p:cNvPr id="35" name="Line 16">
            <a:extLst>
              <a:ext uri="{FF2B5EF4-FFF2-40B4-BE49-F238E27FC236}">
                <a16:creationId xmlns:a16="http://schemas.microsoft.com/office/drawing/2014/main" id="{A2C5DE3A-1392-4AD2-8E14-5E3158A83F2E}"/>
              </a:ext>
            </a:extLst>
          </p:cNvPr>
          <p:cNvSpPr>
            <a:spLocks noChangeShapeType="1"/>
          </p:cNvSpPr>
          <p:nvPr/>
        </p:nvSpPr>
        <p:spPr bwMode="auto">
          <a:xfrm>
            <a:off x="3581400" y="2133600"/>
            <a:ext cx="1143000" cy="0"/>
          </a:xfrm>
          <a:prstGeom prst="line">
            <a:avLst/>
          </a:prstGeom>
          <a:noFill/>
          <a:ln w="57150">
            <a:solidFill>
              <a:schemeClr val="tx1"/>
            </a:solidFill>
            <a:prstDash val="sysDot"/>
            <a:round/>
            <a:headEnd/>
            <a:tailEnd/>
          </a:ln>
          <a:effectLst/>
        </p:spPr>
        <p:txBody>
          <a:bodyPr wrap="none"/>
          <a:lstStyle/>
          <a:p>
            <a:endParaRPr lang="ja-JP" altLang="en-US"/>
          </a:p>
        </p:txBody>
      </p:sp>
      <p:sp>
        <p:nvSpPr>
          <p:cNvPr id="36" name="Line 17">
            <a:extLst>
              <a:ext uri="{FF2B5EF4-FFF2-40B4-BE49-F238E27FC236}">
                <a16:creationId xmlns:a16="http://schemas.microsoft.com/office/drawing/2014/main" id="{104F63D5-6D4E-4773-9D57-82D38B0558F2}"/>
              </a:ext>
            </a:extLst>
          </p:cNvPr>
          <p:cNvSpPr>
            <a:spLocks noChangeShapeType="1"/>
          </p:cNvSpPr>
          <p:nvPr/>
        </p:nvSpPr>
        <p:spPr bwMode="auto">
          <a:xfrm>
            <a:off x="3581400" y="3581400"/>
            <a:ext cx="114300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/>
          <a:lstStyle/>
          <a:p>
            <a:endParaRPr lang="ja-JP" altLang="en-US"/>
          </a:p>
        </p:txBody>
      </p:sp>
      <p:sp>
        <p:nvSpPr>
          <p:cNvPr id="37" name="Line 18">
            <a:extLst>
              <a:ext uri="{FF2B5EF4-FFF2-40B4-BE49-F238E27FC236}">
                <a16:creationId xmlns:a16="http://schemas.microsoft.com/office/drawing/2014/main" id="{2A0B5BE5-1330-4EFE-9880-BA7B74A17A75}"/>
              </a:ext>
            </a:extLst>
          </p:cNvPr>
          <p:cNvSpPr>
            <a:spLocks noChangeShapeType="1"/>
          </p:cNvSpPr>
          <p:nvPr/>
        </p:nvSpPr>
        <p:spPr bwMode="auto">
          <a:xfrm>
            <a:off x="3581400" y="3657600"/>
            <a:ext cx="1219200" cy="11430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/>
          <a:lstStyle/>
          <a:p>
            <a:endParaRPr lang="ja-JP" altLang="en-US"/>
          </a:p>
        </p:txBody>
      </p:sp>
      <p:sp>
        <p:nvSpPr>
          <p:cNvPr id="38" name="Line 19">
            <a:extLst>
              <a:ext uri="{FF2B5EF4-FFF2-40B4-BE49-F238E27FC236}">
                <a16:creationId xmlns:a16="http://schemas.microsoft.com/office/drawing/2014/main" id="{2FB700CC-53DD-41CD-9108-DFC4A3B50E7F}"/>
              </a:ext>
            </a:extLst>
          </p:cNvPr>
          <p:cNvSpPr>
            <a:spLocks noChangeShapeType="1"/>
          </p:cNvSpPr>
          <p:nvPr/>
        </p:nvSpPr>
        <p:spPr bwMode="auto">
          <a:xfrm>
            <a:off x="5943600" y="3733800"/>
            <a:ext cx="838200" cy="9906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/>
          <a:lstStyle/>
          <a:p>
            <a:endParaRPr lang="ja-JP" altLang="en-US"/>
          </a:p>
        </p:txBody>
      </p:sp>
      <p:sp>
        <p:nvSpPr>
          <p:cNvPr id="39" name="Line 21">
            <a:extLst>
              <a:ext uri="{FF2B5EF4-FFF2-40B4-BE49-F238E27FC236}">
                <a16:creationId xmlns:a16="http://schemas.microsoft.com/office/drawing/2014/main" id="{59827886-5252-4EFC-BED2-15791CD8B7AC}"/>
              </a:ext>
            </a:extLst>
          </p:cNvPr>
          <p:cNvSpPr>
            <a:spLocks noChangeShapeType="1"/>
          </p:cNvSpPr>
          <p:nvPr/>
        </p:nvSpPr>
        <p:spPr bwMode="auto">
          <a:xfrm>
            <a:off x="6019800" y="4876800"/>
            <a:ext cx="76200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/>
          <a:lstStyle/>
          <a:p>
            <a:endParaRPr lang="ja-JP" altLang="en-US"/>
          </a:p>
        </p:txBody>
      </p:sp>
      <p:sp>
        <p:nvSpPr>
          <p:cNvPr id="40" name="Line 22">
            <a:extLst>
              <a:ext uri="{FF2B5EF4-FFF2-40B4-BE49-F238E27FC236}">
                <a16:creationId xmlns:a16="http://schemas.microsoft.com/office/drawing/2014/main" id="{A97C70BD-4EA9-4255-AB38-9A93DB53C441}"/>
              </a:ext>
            </a:extLst>
          </p:cNvPr>
          <p:cNvSpPr>
            <a:spLocks noChangeShapeType="1"/>
          </p:cNvSpPr>
          <p:nvPr/>
        </p:nvSpPr>
        <p:spPr bwMode="auto">
          <a:xfrm>
            <a:off x="5943600" y="3429000"/>
            <a:ext cx="167640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/>
          <a:lstStyle/>
          <a:p>
            <a:endParaRPr lang="ja-JP" altLang="en-US"/>
          </a:p>
        </p:txBody>
      </p:sp>
      <p:sp>
        <p:nvSpPr>
          <p:cNvPr id="41" name="Line 23">
            <a:extLst>
              <a:ext uri="{FF2B5EF4-FFF2-40B4-BE49-F238E27FC236}">
                <a16:creationId xmlns:a16="http://schemas.microsoft.com/office/drawing/2014/main" id="{D130D21A-529E-4FFB-90EA-5B9119011A7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162800" y="3810000"/>
            <a:ext cx="457200" cy="6858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/>
          <a:lstStyle/>
          <a:p>
            <a:endParaRPr lang="ja-JP" altLang="en-US"/>
          </a:p>
        </p:txBody>
      </p:sp>
      <p:sp>
        <p:nvSpPr>
          <p:cNvPr id="42" name="Text Box 24">
            <a:extLst>
              <a:ext uri="{FF2B5EF4-FFF2-40B4-BE49-F238E27FC236}">
                <a16:creationId xmlns:a16="http://schemas.microsoft.com/office/drawing/2014/main" id="{2F6F501E-50C2-485C-A425-2D0F3C9600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36096" y="5949280"/>
            <a:ext cx="2295821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ja-JP" altLang="en-US" dirty="0"/>
              <a:t>気象庁マグニチュード</a:t>
            </a:r>
            <a:endParaRPr lang="en-US" altLang="ja-JP" dirty="0"/>
          </a:p>
        </p:txBody>
      </p:sp>
      <p:sp>
        <p:nvSpPr>
          <p:cNvPr id="43" name="Text Box 25">
            <a:extLst>
              <a:ext uri="{FF2B5EF4-FFF2-40B4-BE49-F238E27FC236}">
                <a16:creationId xmlns:a16="http://schemas.microsoft.com/office/drawing/2014/main" id="{653CD27E-4530-41CC-A178-1E3F0C4570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6694" y="3237011"/>
            <a:ext cx="1580882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ja-JP" sz="1400" dirty="0"/>
              <a:t>(</a:t>
            </a:r>
            <a:r>
              <a:rPr lang="ja-JP" altLang="en-US" sz="1400" dirty="0"/>
              <a:t>ローカル</a:t>
            </a:r>
            <a:r>
              <a:rPr lang="en-US" altLang="ja-JP" sz="1400" dirty="0"/>
              <a:t>M</a:t>
            </a:r>
            <a:r>
              <a:rPr lang="ja-JP" altLang="en-US" sz="1400" dirty="0"/>
              <a:t>、近地</a:t>
            </a:r>
            <a:r>
              <a:rPr lang="en-US" altLang="ja-JP" sz="1400" dirty="0"/>
              <a:t>)</a:t>
            </a:r>
          </a:p>
        </p:txBody>
      </p:sp>
      <p:sp>
        <p:nvSpPr>
          <p:cNvPr id="44" name="Text Box 26">
            <a:extLst>
              <a:ext uri="{FF2B5EF4-FFF2-40B4-BE49-F238E27FC236}">
                <a16:creationId xmlns:a16="http://schemas.microsoft.com/office/drawing/2014/main" id="{BB7B2A04-41F9-49F7-8B9B-AAEB7991E6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17971" y="2568932"/>
            <a:ext cx="1508746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ja-JP" sz="1400" dirty="0"/>
              <a:t>(</a:t>
            </a:r>
            <a:r>
              <a:rPr lang="ja-JP" altLang="en-US" sz="1400" dirty="0"/>
              <a:t>実体波</a:t>
            </a:r>
            <a:r>
              <a:rPr lang="en-US" altLang="ja-JP" sz="1400" dirty="0"/>
              <a:t>M,</a:t>
            </a:r>
            <a:r>
              <a:rPr lang="ja-JP" altLang="en-US" sz="1400" dirty="0"/>
              <a:t>　遠地</a:t>
            </a:r>
            <a:r>
              <a:rPr lang="en-US" altLang="ja-JP" sz="1400" dirty="0"/>
              <a:t>)</a:t>
            </a:r>
          </a:p>
        </p:txBody>
      </p:sp>
      <p:sp>
        <p:nvSpPr>
          <p:cNvPr id="45" name="Text Box 27">
            <a:extLst>
              <a:ext uri="{FF2B5EF4-FFF2-40B4-BE49-F238E27FC236}">
                <a16:creationId xmlns:a16="http://schemas.microsoft.com/office/drawing/2014/main" id="{9ABCCA41-35A6-4E77-926C-8D40FA8AB1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7400" y="1295400"/>
            <a:ext cx="136447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ja-JP" dirty="0"/>
              <a:t>(</a:t>
            </a:r>
            <a:r>
              <a:rPr lang="ja-JP" altLang="en-US" dirty="0"/>
              <a:t>中・長周期</a:t>
            </a:r>
            <a:r>
              <a:rPr lang="en-US" altLang="ja-JP" dirty="0"/>
              <a:t>)</a:t>
            </a:r>
          </a:p>
        </p:txBody>
      </p:sp>
      <p:sp>
        <p:nvSpPr>
          <p:cNvPr id="46" name="Text Box 28">
            <a:extLst>
              <a:ext uri="{FF2B5EF4-FFF2-40B4-BE49-F238E27FC236}">
                <a16:creationId xmlns:a16="http://schemas.microsoft.com/office/drawing/2014/main" id="{428946C4-1DC1-4978-84BD-72D55D652E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3400" y="1295400"/>
            <a:ext cx="101822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ja-JP" dirty="0"/>
              <a:t>(</a:t>
            </a:r>
            <a:r>
              <a:rPr lang="ja-JP" altLang="en-US" dirty="0"/>
              <a:t>短周期</a:t>
            </a:r>
            <a:r>
              <a:rPr lang="en-US" altLang="ja-JP" dirty="0"/>
              <a:t>)</a:t>
            </a:r>
          </a:p>
        </p:txBody>
      </p:sp>
      <p:sp>
        <p:nvSpPr>
          <p:cNvPr id="47" name="Text Box 29">
            <a:extLst>
              <a:ext uri="{FF2B5EF4-FFF2-40B4-BE49-F238E27FC236}">
                <a16:creationId xmlns:a16="http://schemas.microsoft.com/office/drawing/2014/main" id="{741E2596-301A-49C6-BA68-11088E5700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69019" y="2855748"/>
            <a:ext cx="172996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ja-JP" dirty="0"/>
              <a:t>(</a:t>
            </a:r>
            <a:r>
              <a:rPr lang="ja-JP" altLang="en-US" dirty="0"/>
              <a:t>地震モーメント</a:t>
            </a:r>
            <a:r>
              <a:rPr lang="en-US" altLang="ja-JP" dirty="0"/>
              <a:t>)</a:t>
            </a:r>
          </a:p>
        </p:txBody>
      </p:sp>
      <p:sp>
        <p:nvSpPr>
          <p:cNvPr id="48" name="Text Box 30">
            <a:extLst>
              <a:ext uri="{FF2B5EF4-FFF2-40B4-BE49-F238E27FC236}">
                <a16:creationId xmlns:a16="http://schemas.microsoft.com/office/drawing/2014/main" id="{A0EDA63D-C5AD-4241-A0DB-6DE45C2031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0" y="5293097"/>
            <a:ext cx="1463862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ja-JP" sz="1400" dirty="0"/>
              <a:t>(</a:t>
            </a:r>
            <a:r>
              <a:rPr lang="ja-JP" altLang="en-US" sz="1400" dirty="0"/>
              <a:t>坪井</a:t>
            </a:r>
            <a:r>
              <a:rPr lang="en-US" altLang="ja-JP" sz="1400" dirty="0"/>
              <a:t>M</a:t>
            </a:r>
            <a:r>
              <a:rPr lang="ja-JP" altLang="en-US" sz="1400" dirty="0"/>
              <a:t>、中周期</a:t>
            </a:r>
            <a:r>
              <a:rPr lang="en-US" altLang="ja-JP" sz="1400" dirty="0"/>
              <a:t>)</a:t>
            </a:r>
          </a:p>
        </p:txBody>
      </p:sp>
      <p:sp>
        <p:nvSpPr>
          <p:cNvPr id="49" name="Text Box 31">
            <a:extLst>
              <a:ext uri="{FF2B5EF4-FFF2-40B4-BE49-F238E27FC236}">
                <a16:creationId xmlns:a16="http://schemas.microsoft.com/office/drawing/2014/main" id="{5E8DCC88-7B66-40F8-A5F7-01C08AA05C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24328" y="2708920"/>
            <a:ext cx="101822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ja-JP" dirty="0"/>
              <a:t>(</a:t>
            </a:r>
            <a:r>
              <a:rPr lang="ja-JP" altLang="en-US" dirty="0"/>
              <a:t>短周期</a:t>
            </a:r>
            <a:r>
              <a:rPr lang="en-US" altLang="ja-JP" dirty="0"/>
              <a:t>)</a:t>
            </a:r>
          </a:p>
        </p:txBody>
      </p:sp>
      <p:sp>
        <p:nvSpPr>
          <p:cNvPr id="50" name="Text Box 27">
            <a:extLst>
              <a:ext uri="{FF2B5EF4-FFF2-40B4-BE49-F238E27FC236}">
                <a16:creationId xmlns:a16="http://schemas.microsoft.com/office/drawing/2014/main" id="{B6BFAF7E-5B48-4B0A-9A7D-4D5C20C6D8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78579" y="4035623"/>
            <a:ext cx="1986441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ja-JP" sz="1400" dirty="0"/>
              <a:t>(</a:t>
            </a:r>
            <a:r>
              <a:rPr lang="ja-JP" altLang="en-US" sz="1400" dirty="0"/>
              <a:t>表面波</a:t>
            </a:r>
            <a:r>
              <a:rPr lang="en-US" altLang="ja-JP" sz="1400" dirty="0"/>
              <a:t>M</a:t>
            </a:r>
            <a:r>
              <a:rPr lang="ja-JP" altLang="en-US" sz="1400" dirty="0"/>
              <a:t>、長周期：</a:t>
            </a:r>
            <a:r>
              <a:rPr lang="en-US" altLang="ja-JP" sz="1400" dirty="0"/>
              <a:t>20s)</a:t>
            </a:r>
          </a:p>
        </p:txBody>
      </p:sp>
      <p:sp>
        <p:nvSpPr>
          <p:cNvPr id="54" name="Text Box 27">
            <a:extLst>
              <a:ext uri="{FF2B5EF4-FFF2-40B4-BE49-F238E27FC236}">
                <a16:creationId xmlns:a16="http://schemas.microsoft.com/office/drawing/2014/main" id="{27D22837-E73A-4946-BEC0-9895AD751E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88224" y="3429000"/>
            <a:ext cx="41549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ja-JP" altLang="en-US" dirty="0"/>
              <a:t>深</a:t>
            </a:r>
            <a:endParaRPr lang="en-US" altLang="ja-JP" dirty="0"/>
          </a:p>
        </p:txBody>
      </p:sp>
      <p:sp>
        <p:nvSpPr>
          <p:cNvPr id="55" name="Text Box 27">
            <a:extLst>
              <a:ext uri="{FF2B5EF4-FFF2-40B4-BE49-F238E27FC236}">
                <a16:creationId xmlns:a16="http://schemas.microsoft.com/office/drawing/2014/main" id="{FC8A6C8A-963A-492B-8C73-465B909B6A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40152" y="4077072"/>
            <a:ext cx="41549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ja-JP" altLang="en-US" dirty="0"/>
              <a:t>深</a:t>
            </a:r>
            <a:endParaRPr lang="en-US" altLang="ja-JP" dirty="0"/>
          </a:p>
        </p:txBody>
      </p:sp>
      <p:sp>
        <p:nvSpPr>
          <p:cNvPr id="56" name="Text Box 27">
            <a:extLst>
              <a:ext uri="{FF2B5EF4-FFF2-40B4-BE49-F238E27FC236}">
                <a16:creationId xmlns:a16="http://schemas.microsoft.com/office/drawing/2014/main" id="{CA21A582-178E-450C-B9DF-09A60EF232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52320" y="4077072"/>
            <a:ext cx="41549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ja-JP" altLang="en-US" dirty="0"/>
              <a:t>浅</a:t>
            </a:r>
            <a:endParaRPr lang="en-US" altLang="ja-JP" dirty="0"/>
          </a:p>
        </p:txBody>
      </p:sp>
      <p:sp>
        <p:nvSpPr>
          <p:cNvPr id="57" name="Text Box 27">
            <a:extLst>
              <a:ext uri="{FF2B5EF4-FFF2-40B4-BE49-F238E27FC236}">
                <a16:creationId xmlns:a16="http://schemas.microsoft.com/office/drawing/2014/main" id="{EB45037D-0F1D-4177-BA55-63ABE2246B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56176" y="4941168"/>
            <a:ext cx="41549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ja-JP" altLang="en-US" dirty="0"/>
              <a:t>浅</a:t>
            </a:r>
            <a:endParaRPr lang="en-US" altLang="ja-JP" dirty="0"/>
          </a:p>
        </p:txBody>
      </p:sp>
      <p:sp>
        <p:nvSpPr>
          <p:cNvPr id="58" name="Text Box 26">
            <a:extLst>
              <a:ext uri="{FF2B5EF4-FFF2-40B4-BE49-F238E27FC236}">
                <a16:creationId xmlns:a16="http://schemas.microsoft.com/office/drawing/2014/main" id="{4AE1BB93-AE2C-4ADB-813D-88FC6E113F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27116" y="2498722"/>
            <a:ext cx="1508746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ja-JP" sz="1400" dirty="0"/>
              <a:t>(</a:t>
            </a:r>
            <a:r>
              <a:rPr lang="ja-JP" altLang="en-US" sz="1400" dirty="0"/>
              <a:t>実体波</a:t>
            </a:r>
            <a:r>
              <a:rPr lang="en-US" altLang="ja-JP" sz="1400" dirty="0"/>
              <a:t>M,</a:t>
            </a:r>
            <a:r>
              <a:rPr lang="ja-JP" altLang="en-US" sz="1400" dirty="0"/>
              <a:t>　遠地</a:t>
            </a:r>
            <a:r>
              <a:rPr lang="en-US" altLang="ja-JP" sz="1400" dirty="0"/>
              <a:t>)</a:t>
            </a:r>
          </a:p>
        </p:txBody>
      </p:sp>
      <p:sp>
        <p:nvSpPr>
          <p:cNvPr id="59" name="Text Box 27">
            <a:extLst>
              <a:ext uri="{FF2B5EF4-FFF2-40B4-BE49-F238E27FC236}">
                <a16:creationId xmlns:a16="http://schemas.microsoft.com/office/drawing/2014/main" id="{CC46EA03-4D77-4D3A-AAE6-AFD22C8B01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41529" y="3941774"/>
            <a:ext cx="118494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ja-JP" sz="1400" dirty="0"/>
              <a:t>(</a:t>
            </a:r>
            <a:r>
              <a:rPr lang="ja-JP" altLang="en-US" sz="1400" dirty="0"/>
              <a:t>モーメント</a:t>
            </a:r>
            <a:r>
              <a:rPr lang="en-US" altLang="ja-JP" sz="1400" dirty="0"/>
              <a:t>M)</a:t>
            </a:r>
          </a:p>
        </p:txBody>
      </p:sp>
      <p:sp>
        <p:nvSpPr>
          <p:cNvPr id="60" name="Rectangle 3">
            <a:extLst>
              <a:ext uri="{FF2B5EF4-FFF2-40B4-BE49-F238E27FC236}">
                <a16:creationId xmlns:a16="http://schemas.microsoft.com/office/drawing/2014/main" id="{20767C31-0749-4983-887E-84E061B795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7535" y="5457145"/>
            <a:ext cx="1219200" cy="762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accent6">
                <a:lumMod val="75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ja-JP" altLang="en-US" sz="1600" dirty="0"/>
              <a:t>現在もよく</a:t>
            </a:r>
            <a:endParaRPr lang="en-US" altLang="ja-JP" sz="1600" dirty="0"/>
          </a:p>
          <a:p>
            <a:pPr algn="ctr"/>
            <a:r>
              <a:rPr lang="ja-JP" altLang="en-US" sz="1600" dirty="0"/>
              <a:t>使われている</a:t>
            </a:r>
            <a:endParaRPr lang="en-US" altLang="ja-JP" sz="1600" baseline="-25000" dirty="0"/>
          </a:p>
        </p:txBody>
      </p:sp>
      <p:sp>
        <p:nvSpPr>
          <p:cNvPr id="61" name="Text Box 27">
            <a:extLst>
              <a:ext uri="{FF2B5EF4-FFF2-40B4-BE49-F238E27FC236}">
                <a16:creationId xmlns:a16="http://schemas.microsoft.com/office/drawing/2014/main" id="{5846F6DD-30AF-4C97-872C-8F5B1B71E4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81800" y="5254822"/>
            <a:ext cx="806631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ja-JP" sz="1400" dirty="0"/>
              <a:t>(</a:t>
            </a:r>
            <a:r>
              <a:rPr lang="ja-JP" altLang="en-US" sz="1400" dirty="0"/>
              <a:t>変位</a:t>
            </a:r>
            <a:r>
              <a:rPr lang="en-US" altLang="ja-JP" sz="1400" dirty="0"/>
              <a:t>M)</a:t>
            </a:r>
          </a:p>
        </p:txBody>
      </p:sp>
      <p:sp>
        <p:nvSpPr>
          <p:cNvPr id="62" name="Text Box 27">
            <a:extLst>
              <a:ext uri="{FF2B5EF4-FFF2-40B4-BE49-F238E27FC236}">
                <a16:creationId xmlns:a16="http://schemas.microsoft.com/office/drawing/2014/main" id="{A9C65857-77D9-4FAD-A737-3C58C7E839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91626" y="3960911"/>
            <a:ext cx="806631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ja-JP" sz="1400" dirty="0"/>
              <a:t>(</a:t>
            </a:r>
            <a:r>
              <a:rPr lang="ja-JP" altLang="en-US" sz="1400" dirty="0"/>
              <a:t>速度</a:t>
            </a:r>
            <a:r>
              <a:rPr lang="en-US" altLang="ja-JP" sz="1400" dirty="0"/>
              <a:t>M)</a:t>
            </a:r>
          </a:p>
        </p:txBody>
      </p:sp>
    </p:spTree>
    <p:extLst>
      <p:ext uri="{BB962C8B-B14F-4D97-AF65-F5344CB8AC3E}">
        <p14:creationId xmlns:p14="http://schemas.microsoft.com/office/powerpoint/2010/main" val="35235605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650503"/>
          </a:xfrm>
          <a:solidFill>
            <a:schemeClr val="accent5">
              <a:lumMod val="40000"/>
              <a:lumOff val="60000"/>
            </a:schemeClr>
          </a:solidFill>
          <a:ln w="38100">
            <a:solidFill>
              <a:schemeClr val="bg1">
                <a:lumMod val="50000"/>
              </a:schemeClr>
            </a:solidFill>
          </a:ln>
        </p:spPr>
        <p:txBody>
          <a:bodyPr>
            <a:normAutofit fontScale="90000"/>
          </a:bodyPr>
          <a:lstStyle/>
          <a:p>
            <a:r>
              <a:rPr lang="ja-JP" altLang="en-US" dirty="0"/>
              <a:t>色々なマグニチュード</a:t>
            </a:r>
            <a:endParaRPr kumimoji="1"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E521D681-CEEB-4416-BE51-188D93517D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763761"/>
            <a:ext cx="7740352" cy="6104543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4F586DB8-BAB1-4D3D-A715-B0704D184ABC}"/>
              </a:ext>
            </a:extLst>
          </p:cNvPr>
          <p:cNvSpPr txBox="1"/>
          <p:nvPr/>
        </p:nvSpPr>
        <p:spPr>
          <a:xfrm>
            <a:off x="2402395" y="6550223"/>
            <a:ext cx="62970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/>
              <a:t>USGS</a:t>
            </a:r>
            <a:r>
              <a:rPr kumimoji="1" lang="ja-JP" altLang="en-US" sz="1400" dirty="0"/>
              <a:t>　</a:t>
            </a:r>
            <a:r>
              <a:rPr kumimoji="1" lang="en-US" altLang="ja-JP" sz="1400" dirty="0"/>
              <a:t>https://earthquake.usgs.gov/earthquakes/eventpage/us7000dh99/executive</a:t>
            </a:r>
            <a:endParaRPr kumimoji="1" lang="ja-JP" altLang="en-US" sz="1400" dirty="0"/>
          </a:p>
        </p:txBody>
      </p: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0C4A590A-F8F6-48C7-AF2E-480AE67D0FA1}"/>
              </a:ext>
            </a:extLst>
          </p:cNvPr>
          <p:cNvCxnSpPr/>
          <p:nvPr/>
        </p:nvCxnSpPr>
        <p:spPr>
          <a:xfrm>
            <a:off x="6372200" y="2636912"/>
            <a:ext cx="43204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F5F6CA2-FE6E-4AC1-97DE-F5B99014F7DC}"/>
              </a:ext>
            </a:extLst>
          </p:cNvPr>
          <p:cNvSpPr txBox="1"/>
          <p:nvPr/>
        </p:nvSpPr>
        <p:spPr>
          <a:xfrm>
            <a:off x="5364088" y="4293096"/>
            <a:ext cx="33826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今でも従来型のマグニチュードは</a:t>
            </a:r>
            <a:endParaRPr kumimoji="1" lang="en-US" altLang="ja-JP" dirty="0"/>
          </a:p>
          <a:p>
            <a:r>
              <a:rPr lang="ja-JP" altLang="en-US" dirty="0"/>
              <a:t>よく使われている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900085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650503"/>
          </a:xfrm>
          <a:solidFill>
            <a:schemeClr val="accent5">
              <a:lumMod val="40000"/>
              <a:lumOff val="60000"/>
            </a:schemeClr>
          </a:solidFill>
          <a:ln w="38100">
            <a:solidFill>
              <a:schemeClr val="bg1">
                <a:lumMod val="50000"/>
              </a:schemeClr>
            </a:solidFill>
          </a:ln>
        </p:spPr>
        <p:txBody>
          <a:bodyPr>
            <a:normAutofit fontScale="90000"/>
          </a:bodyPr>
          <a:lstStyle/>
          <a:p>
            <a:r>
              <a:rPr lang="ja-JP" altLang="en-US" dirty="0"/>
              <a:t>地震の発生頻度</a:t>
            </a:r>
            <a:endParaRPr kumimoji="1" lang="ja-JP" altLang="en-US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12F7703E-7162-411A-A403-5A735A0375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836712"/>
            <a:ext cx="3939573" cy="5030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E7547233-D2A0-429A-A5EC-A936823C03D5}"/>
              </a:ext>
            </a:extLst>
          </p:cNvPr>
          <p:cNvSpPr txBox="1"/>
          <p:nvPr/>
        </p:nvSpPr>
        <p:spPr>
          <a:xfrm>
            <a:off x="611560" y="5988370"/>
            <a:ext cx="38134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b="0" i="0" dirty="0">
                <a:solidFill>
                  <a:srgbClr val="000000"/>
                </a:solidFill>
                <a:effectLst/>
                <a:latin typeface="Meiryo" panose="020B0604030504040204" pitchFamily="50" charset="-128"/>
                <a:ea typeface="Meiryo" panose="020B0604030504040204" pitchFamily="50" charset="-128"/>
              </a:rPr>
              <a:t>宇津（１９９７）</a:t>
            </a:r>
            <a:endParaRPr lang="en-US" altLang="ja-JP" b="0" i="0" dirty="0">
              <a:solidFill>
                <a:srgbClr val="000000"/>
              </a:solidFill>
              <a:effectLst/>
              <a:latin typeface="Meiryo" panose="020B0604030504040204" pitchFamily="50" charset="-128"/>
              <a:ea typeface="Meiryo" panose="020B0604030504040204" pitchFamily="50" charset="-128"/>
            </a:endParaRPr>
          </a:p>
          <a:p>
            <a:r>
              <a:rPr kumimoji="1" lang="en-US" altLang="ja-JP" dirty="0"/>
              <a:t>https://www.jishin.go.jp/main/yoshin/</a:t>
            </a:r>
            <a:endParaRPr kumimoji="1" lang="ja-JP" altLang="en-US" dirty="0"/>
          </a:p>
        </p:txBody>
      </p:sp>
      <p:cxnSp>
        <p:nvCxnSpPr>
          <p:cNvPr id="6" name="直線矢印コネクタ 5">
            <a:extLst>
              <a:ext uri="{FF2B5EF4-FFF2-40B4-BE49-F238E27FC236}">
                <a16:creationId xmlns:a16="http://schemas.microsoft.com/office/drawing/2014/main" id="{7034D46E-92E7-43BF-954E-6FBAAB0AEC46}"/>
              </a:ext>
            </a:extLst>
          </p:cNvPr>
          <p:cNvCxnSpPr/>
          <p:nvPr/>
        </p:nvCxnSpPr>
        <p:spPr>
          <a:xfrm>
            <a:off x="2051720" y="2531986"/>
            <a:ext cx="1008112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矢印コネクタ 7">
            <a:extLst>
              <a:ext uri="{FF2B5EF4-FFF2-40B4-BE49-F238E27FC236}">
                <a16:creationId xmlns:a16="http://schemas.microsoft.com/office/drawing/2014/main" id="{AEFE5D11-AD33-4EB5-81EB-991A501C4BDF}"/>
              </a:ext>
            </a:extLst>
          </p:cNvPr>
          <p:cNvCxnSpPr/>
          <p:nvPr/>
        </p:nvCxnSpPr>
        <p:spPr>
          <a:xfrm>
            <a:off x="3059832" y="2531986"/>
            <a:ext cx="0" cy="122413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8700F160-6BDC-4F2C-8195-ADAEA3874513}"/>
              </a:ext>
            </a:extLst>
          </p:cNvPr>
          <p:cNvSpPr txBox="1"/>
          <p:nvPr/>
        </p:nvSpPr>
        <p:spPr>
          <a:xfrm>
            <a:off x="1979712" y="2087543"/>
            <a:ext cx="2811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マグニチュードが１大きいと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D8FB773F-10A5-4039-A4FD-103F60660A81}"/>
              </a:ext>
            </a:extLst>
          </p:cNvPr>
          <p:cNvSpPr txBox="1"/>
          <p:nvPr/>
        </p:nvSpPr>
        <p:spPr>
          <a:xfrm>
            <a:off x="3275856" y="2959388"/>
            <a:ext cx="15488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頻度は約</a:t>
            </a:r>
            <a:r>
              <a:rPr kumimoji="1" lang="en-US" altLang="ja-JP" dirty="0"/>
              <a:t>1</a:t>
            </a:r>
            <a:r>
              <a:rPr lang="en-US" altLang="ja-JP" dirty="0"/>
              <a:t>/10</a:t>
            </a:r>
            <a:endParaRPr kumimoji="1" lang="ja-JP" altLang="en-US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4C81DC5C-BB78-482F-B3A7-F7E246AEA63C}"/>
              </a:ext>
            </a:extLst>
          </p:cNvPr>
          <p:cNvSpPr txBox="1"/>
          <p:nvPr/>
        </p:nvSpPr>
        <p:spPr>
          <a:xfrm>
            <a:off x="1144548" y="863408"/>
            <a:ext cx="3647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b="0" i="0" dirty="0">
                <a:solidFill>
                  <a:srgbClr val="000000"/>
                </a:solidFill>
                <a:effectLst/>
                <a:latin typeface="Meiryo" panose="020B0604030504040204" pitchFamily="50" charset="-128"/>
                <a:ea typeface="Meiryo" panose="020B0604030504040204" pitchFamily="50" charset="-128"/>
              </a:rPr>
              <a:t>グーテンベルク－リヒターの法則</a:t>
            </a:r>
            <a:endParaRPr kumimoji="1" lang="ja-JP" altLang="en-US" dirty="0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E3525F16-3991-465B-AFE9-227564CFE006}"/>
              </a:ext>
            </a:extLst>
          </p:cNvPr>
          <p:cNvSpPr txBox="1"/>
          <p:nvPr/>
        </p:nvSpPr>
        <p:spPr>
          <a:xfrm>
            <a:off x="5540712" y="2087543"/>
            <a:ext cx="200888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日本列島周辺では</a:t>
            </a:r>
            <a:endParaRPr kumimoji="1" lang="en-US" altLang="ja-JP" dirty="0"/>
          </a:p>
          <a:p>
            <a:r>
              <a:rPr lang="en-US" altLang="ja-JP" dirty="0"/>
              <a:t>M8</a:t>
            </a:r>
            <a:r>
              <a:rPr lang="ja-JP" altLang="en-US" dirty="0"/>
              <a:t>　</a:t>
            </a:r>
            <a:r>
              <a:rPr lang="en-US" altLang="ja-JP" dirty="0"/>
              <a:t>10</a:t>
            </a:r>
            <a:r>
              <a:rPr lang="ja-JP" altLang="en-US" dirty="0"/>
              <a:t>年に</a:t>
            </a:r>
            <a:r>
              <a:rPr lang="en-US" altLang="ja-JP" dirty="0"/>
              <a:t>1</a:t>
            </a:r>
            <a:r>
              <a:rPr lang="ja-JP" altLang="en-US" dirty="0"/>
              <a:t>回</a:t>
            </a:r>
            <a:endParaRPr lang="en-US" altLang="ja-JP" dirty="0"/>
          </a:p>
          <a:p>
            <a:r>
              <a:rPr kumimoji="1" lang="en-US" altLang="ja-JP" dirty="0"/>
              <a:t>M7</a:t>
            </a:r>
            <a:r>
              <a:rPr kumimoji="1" lang="ja-JP" altLang="en-US" dirty="0"/>
              <a:t>　</a:t>
            </a:r>
            <a:r>
              <a:rPr kumimoji="1" lang="en-US" altLang="ja-JP" dirty="0"/>
              <a:t>1</a:t>
            </a:r>
            <a:r>
              <a:rPr kumimoji="1" lang="ja-JP" altLang="en-US" dirty="0"/>
              <a:t>年に</a:t>
            </a:r>
            <a:r>
              <a:rPr kumimoji="1" lang="en-US" altLang="ja-JP" dirty="0"/>
              <a:t>1</a:t>
            </a:r>
            <a:r>
              <a:rPr kumimoji="1" lang="ja-JP" altLang="en-US" dirty="0"/>
              <a:t>回</a:t>
            </a:r>
            <a:endParaRPr kumimoji="1" lang="en-US" altLang="ja-JP" dirty="0"/>
          </a:p>
          <a:p>
            <a:r>
              <a:rPr lang="en-US" altLang="ja-JP" dirty="0"/>
              <a:t>M6</a:t>
            </a:r>
            <a:r>
              <a:rPr lang="ja-JP" altLang="en-US" dirty="0"/>
              <a:t>　</a:t>
            </a:r>
            <a:r>
              <a:rPr lang="en-US" altLang="ja-JP" dirty="0"/>
              <a:t>1</a:t>
            </a:r>
            <a:r>
              <a:rPr lang="ja-JP" altLang="en-US" dirty="0"/>
              <a:t>年に</a:t>
            </a:r>
            <a:r>
              <a:rPr lang="en-US" altLang="ja-JP" dirty="0"/>
              <a:t>10</a:t>
            </a:r>
            <a:r>
              <a:rPr lang="ja-JP" altLang="en-US" dirty="0"/>
              <a:t>回</a:t>
            </a:r>
            <a:endParaRPr lang="en-US" altLang="ja-JP" dirty="0"/>
          </a:p>
          <a:p>
            <a:r>
              <a:rPr kumimoji="1" lang="en-US" altLang="ja-JP" dirty="0"/>
              <a:t>M5   1</a:t>
            </a:r>
            <a:r>
              <a:rPr kumimoji="1" lang="ja-JP" altLang="en-US" dirty="0"/>
              <a:t>年に</a:t>
            </a:r>
            <a:r>
              <a:rPr kumimoji="1" lang="en-US" altLang="ja-JP" dirty="0"/>
              <a:t>100</a:t>
            </a:r>
            <a:r>
              <a:rPr kumimoji="1" lang="ja-JP" altLang="en-US" dirty="0"/>
              <a:t>回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3306100F-2714-478B-AB8C-622BC0EC1BE1}"/>
              </a:ext>
            </a:extLst>
          </p:cNvPr>
          <p:cNvSpPr txBox="1"/>
          <p:nvPr/>
        </p:nvSpPr>
        <p:spPr>
          <a:xfrm>
            <a:off x="5180672" y="947810"/>
            <a:ext cx="3558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規模が大きいほど発生頻度は</a:t>
            </a:r>
            <a:r>
              <a:rPr lang="ja-JP" altLang="en-US" dirty="0"/>
              <a:t>低い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614696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650503"/>
          </a:xfrm>
          <a:solidFill>
            <a:schemeClr val="accent5">
              <a:lumMod val="40000"/>
              <a:lumOff val="60000"/>
            </a:schemeClr>
          </a:solidFill>
          <a:ln w="38100">
            <a:solidFill>
              <a:schemeClr val="bg1">
                <a:lumMod val="50000"/>
              </a:schemeClr>
            </a:solidFill>
          </a:ln>
        </p:spPr>
        <p:txBody>
          <a:bodyPr>
            <a:normAutofit fontScale="90000"/>
          </a:bodyPr>
          <a:lstStyle/>
          <a:p>
            <a:r>
              <a:rPr lang="ja-JP" altLang="en-US" dirty="0"/>
              <a:t>例題</a:t>
            </a:r>
            <a:endParaRPr kumimoji="1" lang="ja-JP" altLang="en-US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36B42897-08C1-4A39-82A0-BCC388E2A804}"/>
              </a:ext>
            </a:extLst>
          </p:cNvPr>
          <p:cNvSpPr txBox="1"/>
          <p:nvPr/>
        </p:nvSpPr>
        <p:spPr>
          <a:xfrm>
            <a:off x="1907704" y="1844824"/>
            <a:ext cx="5394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Mw</a:t>
            </a:r>
            <a:r>
              <a:rPr kumimoji="1" lang="ja-JP" altLang="en-US" dirty="0"/>
              <a:t>＝</a:t>
            </a:r>
            <a:r>
              <a:rPr kumimoji="1" lang="en-US" altLang="ja-JP" dirty="0"/>
              <a:t>10</a:t>
            </a:r>
            <a:r>
              <a:rPr kumimoji="1" lang="ja-JP" altLang="en-US" dirty="0"/>
              <a:t>の地震が起きるとしたら、どのような地震か？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DAF83F96-C5AB-4F83-A913-F58777330C35}"/>
              </a:ext>
            </a:extLst>
          </p:cNvPr>
          <p:cNvSpPr txBox="1"/>
          <p:nvPr/>
        </p:nvSpPr>
        <p:spPr>
          <a:xfrm>
            <a:off x="1335376" y="3376448"/>
            <a:ext cx="64732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グーテンベルク・リヒター則に従うとして、</a:t>
            </a:r>
            <a:r>
              <a:rPr kumimoji="1" lang="en-US" altLang="ja-JP" dirty="0"/>
              <a:t>M1</a:t>
            </a:r>
            <a:r>
              <a:rPr kumimoji="1" lang="ja-JP" altLang="en-US" dirty="0"/>
              <a:t>の地震の発生頻度は</a:t>
            </a:r>
            <a:endParaRPr kumimoji="1" lang="en-US" altLang="ja-JP" dirty="0"/>
          </a:p>
          <a:p>
            <a:r>
              <a:rPr lang="ja-JP" altLang="en-US" dirty="0"/>
              <a:t>日本列島周辺でどの程度か？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461314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18B2075-10F1-4438-8237-02A9516A6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CFB5525-A473-42CD-BDC1-82AB0190B5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500044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650503"/>
          </a:xfrm>
          <a:solidFill>
            <a:schemeClr val="accent5">
              <a:lumMod val="40000"/>
              <a:lumOff val="60000"/>
            </a:schemeClr>
          </a:solidFill>
          <a:ln w="38100">
            <a:solidFill>
              <a:schemeClr val="bg1">
                <a:lumMod val="50000"/>
              </a:schemeClr>
            </a:solidFill>
          </a:ln>
        </p:spPr>
        <p:txBody>
          <a:bodyPr>
            <a:normAutofit fontScale="90000"/>
          </a:bodyPr>
          <a:lstStyle/>
          <a:p>
            <a:r>
              <a:rPr kumimoji="1" lang="ja-JP" altLang="en-US" dirty="0"/>
              <a:t>地震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C819D28-FCFE-4627-BCBE-81FE384506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878905"/>
            <a:ext cx="4265316" cy="3032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85132C5C-F283-4B0B-8426-38C377EF545F}"/>
              </a:ext>
            </a:extLst>
          </p:cNvPr>
          <p:cNvSpPr txBox="1"/>
          <p:nvPr/>
        </p:nvSpPr>
        <p:spPr>
          <a:xfrm>
            <a:off x="2444686" y="1086137"/>
            <a:ext cx="1338828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地面の揺れ</a:t>
            </a:r>
            <a:endParaRPr kumimoji="1" lang="en-US" altLang="ja-JP" dirty="0"/>
          </a:p>
          <a:p>
            <a:r>
              <a:rPr lang="ja-JP" altLang="en-US" dirty="0"/>
              <a:t>（地震動）</a:t>
            </a:r>
            <a:endParaRPr kumimoji="1" lang="ja-JP" altLang="en-US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302C6EA0-D34F-4FB8-BC47-162A903092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089" y="3911278"/>
            <a:ext cx="2695575" cy="2352675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7F564EBA-34A6-4F4A-BE93-28CB04BF8253}"/>
              </a:ext>
            </a:extLst>
          </p:cNvPr>
          <p:cNvSpPr txBox="1"/>
          <p:nvPr/>
        </p:nvSpPr>
        <p:spPr>
          <a:xfrm>
            <a:off x="355140" y="6211669"/>
            <a:ext cx="33214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400" dirty="0"/>
              <a:t>地震調査研究推進本部</a:t>
            </a:r>
            <a:endParaRPr lang="en-US" altLang="ja-JP" sz="1400" dirty="0"/>
          </a:p>
          <a:p>
            <a:r>
              <a:rPr kumimoji="1" lang="en-US" altLang="ja-JP" sz="1400" dirty="0"/>
              <a:t>https://www.jishin.go.jp/main/yogo/d.htm</a:t>
            </a:r>
            <a:endParaRPr kumimoji="1" lang="ja-JP" altLang="en-US" sz="1400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DCE5FD6E-14BC-4900-AC8B-37FFE56B9A65}"/>
              </a:ext>
            </a:extLst>
          </p:cNvPr>
          <p:cNvSpPr txBox="1"/>
          <p:nvPr/>
        </p:nvSpPr>
        <p:spPr>
          <a:xfrm>
            <a:off x="4018002" y="4437112"/>
            <a:ext cx="1107996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地震現象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6FC8A692-F4B1-4632-A517-93F37FB2DCF6}"/>
              </a:ext>
            </a:extLst>
          </p:cNvPr>
          <p:cNvSpPr txBox="1"/>
          <p:nvPr/>
        </p:nvSpPr>
        <p:spPr>
          <a:xfrm>
            <a:off x="5292080" y="450912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＝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E902F995-2026-4EE2-B9BA-B14CA96A0C8A}"/>
              </a:ext>
            </a:extLst>
          </p:cNvPr>
          <p:cNvSpPr txBox="1"/>
          <p:nvPr/>
        </p:nvSpPr>
        <p:spPr>
          <a:xfrm>
            <a:off x="5873660" y="4453347"/>
            <a:ext cx="1107996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断層運動</a:t>
            </a:r>
          </a:p>
        </p:txBody>
      </p:sp>
      <p:sp>
        <p:nvSpPr>
          <p:cNvPr id="11" name="矢印: 右 10">
            <a:extLst>
              <a:ext uri="{FF2B5EF4-FFF2-40B4-BE49-F238E27FC236}">
                <a16:creationId xmlns:a16="http://schemas.microsoft.com/office/drawing/2014/main" id="{91096665-646E-4F56-9678-BB9F3E43A717}"/>
              </a:ext>
            </a:extLst>
          </p:cNvPr>
          <p:cNvSpPr/>
          <p:nvPr/>
        </p:nvSpPr>
        <p:spPr>
          <a:xfrm rot="19746675">
            <a:off x="3271327" y="3949729"/>
            <a:ext cx="1107996" cy="4651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12E84F4B-5E59-4E61-8415-BD703E28217A}"/>
              </a:ext>
            </a:extLst>
          </p:cNvPr>
          <p:cNvSpPr txBox="1"/>
          <p:nvPr/>
        </p:nvSpPr>
        <p:spPr>
          <a:xfrm>
            <a:off x="2015883" y="1796886"/>
            <a:ext cx="21964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一般的にはこちら</a:t>
            </a:r>
            <a:endParaRPr kumimoji="1" lang="en-US" altLang="ja-JP" dirty="0"/>
          </a:p>
          <a:p>
            <a:r>
              <a:rPr lang="ja-JP" altLang="en-US" dirty="0"/>
              <a:t>の意味でつかわれる</a:t>
            </a:r>
            <a:endParaRPr lang="en-US" altLang="ja-JP" dirty="0"/>
          </a:p>
          <a:p>
            <a:r>
              <a:rPr kumimoji="1" lang="ja-JP" altLang="en-US" dirty="0"/>
              <a:t>ことが多い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242858ED-A8BF-4653-A8F6-0BD9B13217D7}"/>
              </a:ext>
            </a:extLst>
          </p:cNvPr>
          <p:cNvSpPr txBox="1"/>
          <p:nvPr/>
        </p:nvSpPr>
        <p:spPr>
          <a:xfrm>
            <a:off x="4539630" y="4905194"/>
            <a:ext cx="23358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専門家はこちらの方を</a:t>
            </a:r>
            <a:endParaRPr kumimoji="1" lang="en-US" altLang="ja-JP" dirty="0"/>
          </a:p>
          <a:p>
            <a:r>
              <a:rPr lang="ja-JP" altLang="en-US" dirty="0"/>
              <a:t>思い浮かべる</a:t>
            </a:r>
            <a:endParaRPr kumimoji="1" lang="ja-JP" alt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650503"/>
          </a:xfrm>
          <a:solidFill>
            <a:schemeClr val="accent5">
              <a:lumMod val="40000"/>
              <a:lumOff val="60000"/>
            </a:schemeClr>
          </a:solidFill>
          <a:ln w="38100">
            <a:solidFill>
              <a:schemeClr val="bg1">
                <a:lumMod val="50000"/>
              </a:schemeClr>
            </a:solidFill>
          </a:ln>
        </p:spPr>
        <p:txBody>
          <a:bodyPr>
            <a:normAutofit fontScale="90000"/>
          </a:bodyPr>
          <a:lstStyle/>
          <a:p>
            <a:r>
              <a:rPr lang="ja-JP" altLang="en-US" dirty="0"/>
              <a:t>地震のゆれを測る</a:t>
            </a:r>
            <a:endParaRPr kumimoji="1" lang="ja-JP" altLang="en-US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01CA4471-F8DA-4158-8B50-0E89B7F075E3}"/>
              </a:ext>
            </a:extLst>
          </p:cNvPr>
          <p:cNvSpPr txBox="1"/>
          <p:nvPr/>
        </p:nvSpPr>
        <p:spPr>
          <a:xfrm>
            <a:off x="765086" y="1066853"/>
            <a:ext cx="2068195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どうやって測るか？</a:t>
            </a:r>
          </a:p>
        </p:txBody>
      </p:sp>
      <p:pic>
        <p:nvPicPr>
          <p:cNvPr id="5" name="Picture 2" descr="9.1 地震計の原理">
            <a:extLst>
              <a:ext uri="{FF2B5EF4-FFF2-40B4-BE49-F238E27FC236}">
                <a16:creationId xmlns:a16="http://schemas.microsoft.com/office/drawing/2014/main" id="{BD0B8C13-79EB-4107-8DA8-659EA0E30F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49928" y="1998132"/>
            <a:ext cx="3819907" cy="4167172"/>
          </a:xfrm>
          <a:prstGeom prst="rect">
            <a:avLst/>
          </a:prstGeom>
          <a:noFill/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DDD57C4E-6BA5-4083-B235-11C88D3EC9DF}"/>
              </a:ext>
            </a:extLst>
          </p:cNvPr>
          <p:cNvSpPr txBox="1"/>
          <p:nvPr/>
        </p:nvSpPr>
        <p:spPr>
          <a:xfrm>
            <a:off x="323528" y="6313998"/>
            <a:ext cx="467467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000"/>
              <a:t>防災科学技術研究所　</a:t>
            </a:r>
            <a:r>
              <a:rPr lang="en-US" altLang="ja-JP" sz="1000" dirty="0"/>
              <a:t>https://www.hinet.bosai.go.jp/about_earthquake/sec9.1.html</a:t>
            </a:r>
            <a:endParaRPr kumimoji="1" lang="ja-JP" altLang="en-US" sz="1000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E846FE0B-5DDB-4B6B-9320-05BB9428A08D}"/>
              </a:ext>
            </a:extLst>
          </p:cNvPr>
          <p:cNvSpPr txBox="1"/>
          <p:nvPr/>
        </p:nvSpPr>
        <p:spPr>
          <a:xfrm>
            <a:off x="2339752" y="162880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地震計</a:t>
            </a:r>
          </a:p>
        </p:txBody>
      </p:sp>
      <p:cxnSp>
        <p:nvCxnSpPr>
          <p:cNvPr id="9" name="直線矢印コネクタ 8">
            <a:extLst>
              <a:ext uri="{FF2B5EF4-FFF2-40B4-BE49-F238E27FC236}">
                <a16:creationId xmlns:a16="http://schemas.microsoft.com/office/drawing/2014/main" id="{D2BA589A-1A5D-45A1-916E-EB0A3848FBF2}"/>
              </a:ext>
            </a:extLst>
          </p:cNvPr>
          <p:cNvCxnSpPr>
            <a:cxnSpLocks/>
          </p:cNvCxnSpPr>
          <p:nvPr/>
        </p:nvCxnSpPr>
        <p:spPr>
          <a:xfrm flipH="1">
            <a:off x="2066236" y="1628800"/>
            <a:ext cx="1757821" cy="14966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BA941A13-6437-49BE-ABBE-6A5A1A3C6232}"/>
              </a:ext>
            </a:extLst>
          </p:cNvPr>
          <p:cNvSpPr txBox="1"/>
          <p:nvPr/>
        </p:nvSpPr>
        <p:spPr>
          <a:xfrm>
            <a:off x="3440018" y="1324318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質量（不動点）</a:t>
            </a:r>
          </a:p>
        </p:txBody>
      </p:sp>
      <p:cxnSp>
        <p:nvCxnSpPr>
          <p:cNvPr id="12" name="直線矢印コネクタ 11">
            <a:extLst>
              <a:ext uri="{FF2B5EF4-FFF2-40B4-BE49-F238E27FC236}">
                <a16:creationId xmlns:a16="http://schemas.microsoft.com/office/drawing/2014/main" id="{84FBA45F-70F4-4C28-B191-E64633EB5829}"/>
              </a:ext>
            </a:extLst>
          </p:cNvPr>
          <p:cNvCxnSpPr/>
          <p:nvPr/>
        </p:nvCxnSpPr>
        <p:spPr>
          <a:xfrm flipV="1">
            <a:off x="3563888" y="1998132"/>
            <a:ext cx="576064" cy="27874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矢印コネクタ 13">
            <a:extLst>
              <a:ext uri="{FF2B5EF4-FFF2-40B4-BE49-F238E27FC236}">
                <a16:creationId xmlns:a16="http://schemas.microsoft.com/office/drawing/2014/main" id="{FC605474-E01B-4765-9FBF-B3A30306A626}"/>
              </a:ext>
            </a:extLst>
          </p:cNvPr>
          <p:cNvCxnSpPr>
            <a:cxnSpLocks/>
          </p:cNvCxnSpPr>
          <p:nvPr/>
        </p:nvCxnSpPr>
        <p:spPr>
          <a:xfrm flipH="1">
            <a:off x="2868128" y="3485453"/>
            <a:ext cx="566260" cy="720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E2A7499E-04C1-412B-9087-FDB5E71F88D6}"/>
              </a:ext>
            </a:extLst>
          </p:cNvPr>
          <p:cNvSpPr txBox="1"/>
          <p:nvPr/>
        </p:nvSpPr>
        <p:spPr>
          <a:xfrm>
            <a:off x="-31458" y="4293399"/>
            <a:ext cx="21627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外枠や土台：</a:t>
            </a:r>
            <a:endParaRPr kumimoji="1" lang="en-US" altLang="ja-JP" dirty="0"/>
          </a:p>
          <a:p>
            <a:r>
              <a:rPr kumimoji="1" lang="ja-JP" altLang="en-US" dirty="0"/>
              <a:t>地面と一緒に揺れる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D4CD31A-B467-4C6D-9650-23857A845B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7539" y="1066853"/>
            <a:ext cx="40386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0387427F-E0AF-41DE-B3C6-9031284ED6D4}"/>
              </a:ext>
            </a:extLst>
          </p:cNvPr>
          <p:cNvSpPr txBox="1"/>
          <p:nvPr/>
        </p:nvSpPr>
        <p:spPr>
          <a:xfrm>
            <a:off x="4662630" y="5836093"/>
            <a:ext cx="45336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200" dirty="0"/>
              <a:t>科学博物館　</a:t>
            </a:r>
            <a:endParaRPr kumimoji="1" lang="en-US" altLang="ja-JP" sz="1200" dirty="0"/>
          </a:p>
          <a:p>
            <a:pPr algn="ctr"/>
            <a:r>
              <a:rPr kumimoji="1" lang="en-US" altLang="ja-JP" sz="800" dirty="0"/>
              <a:t>https://www.kahaku.go.jp/research/db/science_engineering/namazu/02keiki/keiki_html/omori_h.html</a:t>
            </a:r>
            <a:endParaRPr kumimoji="1" lang="ja-JP" altLang="en-US" sz="800" dirty="0"/>
          </a:p>
        </p:txBody>
      </p:sp>
      <p:cxnSp>
        <p:nvCxnSpPr>
          <p:cNvPr id="20" name="直線矢印コネクタ 19">
            <a:extLst>
              <a:ext uri="{FF2B5EF4-FFF2-40B4-BE49-F238E27FC236}">
                <a16:creationId xmlns:a16="http://schemas.microsoft.com/office/drawing/2014/main" id="{A8AC0239-FA71-4B36-BF9E-9626FCD0538A}"/>
              </a:ext>
            </a:extLst>
          </p:cNvPr>
          <p:cNvCxnSpPr>
            <a:cxnSpLocks/>
          </p:cNvCxnSpPr>
          <p:nvPr/>
        </p:nvCxnSpPr>
        <p:spPr>
          <a:xfrm flipV="1">
            <a:off x="509236" y="3717032"/>
            <a:ext cx="678388" cy="6230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矢印コネクタ 21">
            <a:extLst>
              <a:ext uri="{FF2B5EF4-FFF2-40B4-BE49-F238E27FC236}">
                <a16:creationId xmlns:a16="http://schemas.microsoft.com/office/drawing/2014/main" id="{344FA726-D95C-4B77-9922-47859D84287A}"/>
              </a:ext>
            </a:extLst>
          </p:cNvPr>
          <p:cNvCxnSpPr/>
          <p:nvPr/>
        </p:nvCxnSpPr>
        <p:spPr>
          <a:xfrm>
            <a:off x="4572000" y="1693650"/>
            <a:ext cx="2808312" cy="22394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DD5D51CB-523B-47F2-A6A5-11D64D0D4A6D}"/>
              </a:ext>
            </a:extLst>
          </p:cNvPr>
          <p:cNvSpPr txBox="1"/>
          <p:nvPr/>
        </p:nvSpPr>
        <p:spPr>
          <a:xfrm>
            <a:off x="5724128" y="69269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大森式地震計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302FD25F-638C-496B-8A45-C3EF89C04579}"/>
              </a:ext>
            </a:extLst>
          </p:cNvPr>
          <p:cNvSpPr txBox="1"/>
          <p:nvPr/>
        </p:nvSpPr>
        <p:spPr>
          <a:xfrm>
            <a:off x="5127539" y="6236203"/>
            <a:ext cx="3948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大森房吉：明治から大正期の地震学者</a:t>
            </a:r>
          </a:p>
        </p:txBody>
      </p:sp>
      <p:cxnSp>
        <p:nvCxnSpPr>
          <p:cNvPr id="11" name="直線矢印コネクタ 10">
            <a:extLst>
              <a:ext uri="{FF2B5EF4-FFF2-40B4-BE49-F238E27FC236}">
                <a16:creationId xmlns:a16="http://schemas.microsoft.com/office/drawing/2014/main" id="{2E4C6030-B973-431B-AE27-94CF9B6F87D9}"/>
              </a:ext>
            </a:extLst>
          </p:cNvPr>
          <p:cNvCxnSpPr>
            <a:cxnSpLocks/>
          </p:cNvCxnSpPr>
          <p:nvPr/>
        </p:nvCxnSpPr>
        <p:spPr>
          <a:xfrm flipH="1">
            <a:off x="6876256" y="1436185"/>
            <a:ext cx="576064" cy="11287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CFF65A1E-BC4F-4BB0-AFF1-E1D211F25837}"/>
              </a:ext>
            </a:extLst>
          </p:cNvPr>
          <p:cNvSpPr txBox="1"/>
          <p:nvPr/>
        </p:nvSpPr>
        <p:spPr>
          <a:xfrm>
            <a:off x="6909216" y="1063483"/>
            <a:ext cx="20746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針金でつるしている</a:t>
            </a:r>
          </a:p>
        </p:txBody>
      </p:sp>
    </p:spTree>
    <p:extLst>
      <p:ext uri="{BB962C8B-B14F-4D97-AF65-F5344CB8AC3E}">
        <p14:creationId xmlns:p14="http://schemas.microsoft.com/office/powerpoint/2010/main" val="38806698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650503"/>
          </a:xfrm>
          <a:solidFill>
            <a:schemeClr val="accent5">
              <a:lumMod val="40000"/>
              <a:lumOff val="60000"/>
            </a:schemeClr>
          </a:solidFill>
          <a:ln w="38100">
            <a:solidFill>
              <a:schemeClr val="bg1">
                <a:lumMod val="50000"/>
              </a:schemeClr>
            </a:solidFill>
          </a:ln>
        </p:spPr>
        <p:txBody>
          <a:bodyPr>
            <a:normAutofit fontScale="90000"/>
          </a:bodyPr>
          <a:lstStyle/>
          <a:p>
            <a:r>
              <a:rPr lang="ja-JP" altLang="en-US" dirty="0"/>
              <a:t>ゆれの計測（</a:t>
            </a:r>
            <a:r>
              <a:rPr lang="en-US" altLang="ja-JP" dirty="0"/>
              <a:t>MEMS)</a:t>
            </a:r>
            <a:endParaRPr kumimoji="1" lang="ja-JP" alt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C61FA35F-3F2C-41DA-A517-EC13FE9322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514044"/>
            <a:ext cx="5904656" cy="3641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3BC5D94D-C109-467F-96FF-30485D503D29}"/>
              </a:ext>
            </a:extLst>
          </p:cNvPr>
          <p:cNvSpPr txBox="1"/>
          <p:nvPr/>
        </p:nvSpPr>
        <p:spPr>
          <a:xfrm>
            <a:off x="683568" y="6155249"/>
            <a:ext cx="8315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電子情報通信学会　</a:t>
            </a:r>
            <a:r>
              <a:rPr kumimoji="1" lang="en-US" altLang="ja-JP" dirty="0"/>
              <a:t>https://app.journal.ieice.org/trial/100_9/k100_9_913/index.html</a:t>
            </a:r>
            <a:endParaRPr kumimoji="1" lang="ja-JP" altLang="en-US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FCCADB82-D27E-49CB-ACB7-F2CA27F55BEC}"/>
              </a:ext>
            </a:extLst>
          </p:cNvPr>
          <p:cNvSpPr txBox="1"/>
          <p:nvPr/>
        </p:nvSpPr>
        <p:spPr>
          <a:xfrm>
            <a:off x="724006" y="1436454"/>
            <a:ext cx="54328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MEMS(</a:t>
            </a:r>
            <a:r>
              <a:rPr lang="en-US" altLang="ja-JP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Micro Electro Mechanical Systems</a:t>
            </a:r>
            <a:r>
              <a:rPr lang="ja-JP" altLang="en-US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）</a:t>
            </a:r>
            <a:r>
              <a:rPr kumimoji="1" lang="ja-JP" altLang="en-US" dirty="0"/>
              <a:t>加速度計</a:t>
            </a:r>
            <a:endParaRPr kumimoji="1" lang="en-US" altLang="ja-JP" dirty="0"/>
          </a:p>
          <a:p>
            <a:r>
              <a:rPr kumimoji="1" lang="ja-JP" altLang="en-US" dirty="0"/>
              <a:t>（ほとんどのスマホの中にも入っている）</a:t>
            </a:r>
          </a:p>
        </p:txBody>
      </p:sp>
      <p:pic>
        <p:nvPicPr>
          <p:cNvPr id="3076" name="Picture 4" descr="３軸加速度センサモジュール　ＫＸＲ９４－２０５０">
            <a:extLst>
              <a:ext uri="{FF2B5EF4-FFF2-40B4-BE49-F238E27FC236}">
                <a16:creationId xmlns:a16="http://schemas.microsoft.com/office/drawing/2014/main" id="{CC6D60D8-924E-4044-8BB3-4F5724BCC9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223" y="1556517"/>
            <a:ext cx="2513197" cy="1884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334EE4A4-5F8D-4C3F-8E70-BCC88BD177C1}"/>
              </a:ext>
            </a:extLst>
          </p:cNvPr>
          <p:cNvSpPr txBox="1"/>
          <p:nvPr/>
        </p:nvSpPr>
        <p:spPr>
          <a:xfrm>
            <a:off x="7452320" y="3429000"/>
            <a:ext cx="1293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(</a:t>
            </a:r>
            <a:r>
              <a:rPr kumimoji="1" lang="ja-JP" altLang="en-US" dirty="0"/>
              <a:t>秋月電子）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258B6C9C-0A1F-4C16-9A36-9C8554792EA4}"/>
              </a:ext>
            </a:extLst>
          </p:cNvPr>
          <p:cNvSpPr txBox="1"/>
          <p:nvPr/>
        </p:nvSpPr>
        <p:spPr>
          <a:xfrm>
            <a:off x="7025921" y="1274963"/>
            <a:ext cx="1720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MEMS</a:t>
            </a:r>
            <a:r>
              <a:rPr kumimoji="1" lang="ja-JP" altLang="en-US" dirty="0"/>
              <a:t>加速度計</a:t>
            </a:r>
          </a:p>
        </p:txBody>
      </p:sp>
    </p:spTree>
    <p:extLst>
      <p:ext uri="{BB962C8B-B14F-4D97-AF65-F5344CB8AC3E}">
        <p14:creationId xmlns:p14="http://schemas.microsoft.com/office/powerpoint/2010/main" val="22892579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650503"/>
          </a:xfrm>
          <a:solidFill>
            <a:schemeClr val="accent5">
              <a:lumMod val="40000"/>
              <a:lumOff val="60000"/>
            </a:schemeClr>
          </a:solidFill>
          <a:ln w="38100">
            <a:solidFill>
              <a:schemeClr val="bg1">
                <a:lumMod val="50000"/>
              </a:schemeClr>
            </a:solidFill>
          </a:ln>
        </p:spPr>
        <p:txBody>
          <a:bodyPr>
            <a:normAutofit fontScale="90000"/>
          </a:bodyPr>
          <a:lstStyle/>
          <a:p>
            <a:r>
              <a:rPr lang="ja-JP" altLang="en-US" dirty="0"/>
              <a:t>震度</a:t>
            </a:r>
            <a:endParaRPr kumimoji="1" lang="ja-JP" alt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86547EEE-2AFC-48C8-B360-3D97D6D7A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92371"/>
            <a:ext cx="5004048" cy="5690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7C374BDC-896E-4F48-90A9-9BD23B9042F4}"/>
              </a:ext>
            </a:extLst>
          </p:cNvPr>
          <p:cNvSpPr txBox="1"/>
          <p:nvPr/>
        </p:nvSpPr>
        <p:spPr>
          <a:xfrm>
            <a:off x="5160939" y="1052736"/>
            <a:ext cx="377859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震度：</a:t>
            </a:r>
            <a:endParaRPr kumimoji="1" lang="en-US" altLang="ja-JP" dirty="0"/>
          </a:p>
          <a:p>
            <a:r>
              <a:rPr lang="ja-JP" altLang="en-US" dirty="0"/>
              <a:t>それぞれの場所がどれほど揺れたか</a:t>
            </a:r>
            <a:endParaRPr lang="en-US" altLang="ja-JP" dirty="0"/>
          </a:p>
          <a:p>
            <a:r>
              <a:rPr kumimoji="1" lang="ja-JP" altLang="en-US" dirty="0"/>
              <a:t>を示す指標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6AAB8B99-66AB-452F-8C86-53E4B13C4A09}"/>
              </a:ext>
            </a:extLst>
          </p:cNvPr>
          <p:cNvSpPr txBox="1"/>
          <p:nvPr/>
        </p:nvSpPr>
        <p:spPr>
          <a:xfrm>
            <a:off x="107504" y="6453336"/>
            <a:ext cx="50534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" dirty="0"/>
              <a:t>(</a:t>
            </a:r>
            <a:r>
              <a:rPr kumimoji="1" lang="ja-JP" altLang="en-US" sz="1200" dirty="0"/>
              <a:t>気象庁　</a:t>
            </a:r>
            <a:r>
              <a:rPr kumimoji="1" lang="en-US" altLang="ja-JP" sz="1200" dirty="0">
                <a:hlinkClick r:id="rId3"/>
              </a:rPr>
              <a:t>https://www.jma.go.jp/jma/kishou/know/shindo/shindo-gaiyo.png</a:t>
            </a:r>
            <a:r>
              <a:rPr kumimoji="1" lang="ja-JP" altLang="en-US" sz="1200" dirty="0"/>
              <a:t>）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D76EE9CC-4042-46D0-86A8-528E561791AE}"/>
              </a:ext>
            </a:extLst>
          </p:cNvPr>
          <p:cNvSpPr txBox="1"/>
          <p:nvPr/>
        </p:nvSpPr>
        <p:spPr>
          <a:xfrm>
            <a:off x="4931979" y="2519806"/>
            <a:ext cx="4238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日本でつかわれているのは気象庁震度階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78235BF6-8B61-4D7D-B6A9-542BD429D36C}"/>
              </a:ext>
            </a:extLst>
          </p:cNvPr>
          <p:cNvSpPr txBox="1"/>
          <p:nvPr/>
        </p:nvSpPr>
        <p:spPr>
          <a:xfrm>
            <a:off x="5002479" y="4237354"/>
            <a:ext cx="4169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気象庁震度階をつかっているのはほかに</a:t>
            </a:r>
            <a:endParaRPr kumimoji="1" lang="en-US" altLang="ja-JP" dirty="0"/>
          </a:p>
          <a:p>
            <a:r>
              <a:rPr lang="ja-JP" altLang="en-US" dirty="0"/>
              <a:t>台湾</a:t>
            </a:r>
            <a:endParaRPr kumimoji="1" lang="ja-JP" altLang="en-US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88BB680C-68F9-41B0-9E10-AA4B3A59D7B5}"/>
              </a:ext>
            </a:extLst>
          </p:cNvPr>
          <p:cNvSpPr txBox="1"/>
          <p:nvPr/>
        </p:nvSpPr>
        <p:spPr>
          <a:xfrm>
            <a:off x="5002479" y="5094489"/>
            <a:ext cx="4084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他の国は改正メルカリ震度階がほとんど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8E17ADC5-4738-48E3-8E3C-1C6C9D52EA0F}"/>
              </a:ext>
            </a:extLst>
          </p:cNvPr>
          <p:cNvSpPr txBox="1"/>
          <p:nvPr/>
        </p:nvSpPr>
        <p:spPr>
          <a:xfrm>
            <a:off x="5188140" y="2949161"/>
            <a:ext cx="3079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以前は人が感じた揺れを報告</a:t>
            </a:r>
          </a:p>
        </p:txBody>
      </p:sp>
      <p:sp>
        <p:nvSpPr>
          <p:cNvPr id="9" name="矢印: 下 8">
            <a:extLst>
              <a:ext uri="{FF2B5EF4-FFF2-40B4-BE49-F238E27FC236}">
                <a16:creationId xmlns:a16="http://schemas.microsoft.com/office/drawing/2014/main" id="{53B1A9DC-42A3-4377-8E0C-5FFCE72829F3}"/>
              </a:ext>
            </a:extLst>
          </p:cNvPr>
          <p:cNvSpPr/>
          <p:nvPr/>
        </p:nvSpPr>
        <p:spPr>
          <a:xfrm>
            <a:off x="6444208" y="3378580"/>
            <a:ext cx="576064" cy="19443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44C726EC-B152-417B-BD48-A48FF52FB3C0}"/>
              </a:ext>
            </a:extLst>
          </p:cNvPr>
          <p:cNvSpPr txBox="1"/>
          <p:nvPr/>
        </p:nvSpPr>
        <p:spPr>
          <a:xfrm>
            <a:off x="5002479" y="3660703"/>
            <a:ext cx="42242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加速度計から算出（計測震度、</a:t>
            </a:r>
            <a:r>
              <a:rPr kumimoji="1" lang="en-US" altLang="ja-JP" dirty="0"/>
              <a:t>1991</a:t>
            </a:r>
            <a:r>
              <a:rPr kumimoji="1" lang="ja-JP" altLang="en-US" dirty="0"/>
              <a:t>年～）</a:t>
            </a: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76079549-08A9-42C7-AF32-A737B3EB98DB}"/>
              </a:ext>
            </a:extLst>
          </p:cNvPr>
          <p:cNvSpPr/>
          <p:nvPr/>
        </p:nvSpPr>
        <p:spPr>
          <a:xfrm>
            <a:off x="5002479" y="2949161"/>
            <a:ext cx="4141521" cy="115581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321327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650503"/>
          </a:xfrm>
          <a:solidFill>
            <a:schemeClr val="accent5">
              <a:lumMod val="40000"/>
              <a:lumOff val="60000"/>
            </a:schemeClr>
          </a:solidFill>
          <a:ln w="38100">
            <a:solidFill>
              <a:schemeClr val="bg1">
                <a:lumMod val="50000"/>
              </a:schemeClr>
            </a:solidFill>
          </a:ln>
        </p:spPr>
        <p:txBody>
          <a:bodyPr>
            <a:normAutofit fontScale="90000"/>
          </a:bodyPr>
          <a:lstStyle/>
          <a:p>
            <a:r>
              <a:rPr kumimoji="1" lang="ja-JP" altLang="en-US" dirty="0"/>
              <a:t>震度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99259FD5-ADE0-4895-BD51-31D73488C7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268760"/>
            <a:ext cx="8601075" cy="1609725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564886E7-C6FB-4082-A3D6-68E71E261C27}"/>
              </a:ext>
            </a:extLst>
          </p:cNvPr>
          <p:cNvSpPr txBox="1"/>
          <p:nvPr/>
        </p:nvSpPr>
        <p:spPr>
          <a:xfrm>
            <a:off x="2843808" y="2780928"/>
            <a:ext cx="29922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50" charset="-128"/>
                <a:cs typeface="+mn-cs"/>
              </a:rPr>
              <a:t>(TRIFUNAC AND BRADY, 1975)</a:t>
            </a:r>
            <a:endParaRPr kumimoji="1" lang="ja-JP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panose="020B0600070205080204" pitchFamily="50" charset="-128"/>
              <a:cs typeface="+mn-cs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9A21EAD7-02EE-48FD-A7AA-CDD081A932E5}"/>
              </a:ext>
            </a:extLst>
          </p:cNvPr>
          <p:cNvSpPr txBox="1"/>
          <p:nvPr/>
        </p:nvSpPr>
        <p:spPr>
          <a:xfrm>
            <a:off x="2644870" y="982338"/>
            <a:ext cx="41024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50" charset="-128"/>
                <a:cs typeface="+mn-cs"/>
              </a:rPr>
              <a:t>(</a:t>
            </a: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50" charset="-128"/>
                <a:cs typeface="+mn-cs"/>
              </a:rPr>
              <a:t>必ずしもよく対応しているわけではない）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113233A9-C501-4B7E-8EF1-9D703CF40436}"/>
              </a:ext>
            </a:extLst>
          </p:cNvPr>
          <p:cNvSpPr txBox="1"/>
          <p:nvPr/>
        </p:nvSpPr>
        <p:spPr>
          <a:xfrm>
            <a:off x="3310360" y="683404"/>
            <a:ext cx="2967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50" charset="-128"/>
                <a:cs typeface="+mn-cs"/>
              </a:rPr>
              <a:t>改正メルカリ震度階との対応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AFE00B0B-D759-4189-8ECE-8388038EDB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3645024"/>
            <a:ext cx="4397748" cy="2739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F2BB7DA4-144D-4317-8794-810A6A1B9D9D}"/>
              </a:ext>
            </a:extLst>
          </p:cNvPr>
          <p:cNvSpPr txBox="1"/>
          <p:nvPr/>
        </p:nvSpPr>
        <p:spPr>
          <a:xfrm>
            <a:off x="107504" y="6470972"/>
            <a:ext cx="48740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50" charset="-128"/>
                <a:cs typeface="+mn-cs"/>
              </a:rPr>
              <a:t>(</a:t>
            </a:r>
            <a:r>
              <a:rPr kumimoji="1" lang="ja-JP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50" charset="-128"/>
                <a:cs typeface="+mn-cs"/>
              </a:rPr>
              <a:t>阪神高速　</a:t>
            </a:r>
            <a:r>
              <a:rPr kumimoji="1" lang="en-US" altLang="ja-JP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50" charset="-128"/>
                <a:cs typeface="+mn-cs"/>
                <a:hlinkClick r:id="rId4"/>
              </a:rPr>
              <a:t>https://hanshin-exp.co.jp/50th/short-story/past/story13.html</a:t>
            </a:r>
            <a:r>
              <a:rPr kumimoji="1" lang="ja-JP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50" charset="-128"/>
                <a:cs typeface="+mn-cs"/>
              </a:rPr>
              <a:t>）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DD33E7B9-D5B8-4560-8F22-60DC5FADB092}"/>
              </a:ext>
            </a:extLst>
          </p:cNvPr>
          <p:cNvSpPr txBox="1"/>
          <p:nvPr/>
        </p:nvSpPr>
        <p:spPr>
          <a:xfrm>
            <a:off x="683568" y="3212976"/>
            <a:ext cx="3272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50" charset="-128"/>
                <a:cs typeface="+mn-cs"/>
              </a:rPr>
              <a:t>1995</a:t>
            </a: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50" charset="-128"/>
                <a:cs typeface="+mn-cs"/>
              </a:rPr>
              <a:t>年兵庫県南部地震　震度７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DECB1844-761F-48A2-8292-30BA4A9FB288}"/>
              </a:ext>
            </a:extLst>
          </p:cNvPr>
          <p:cNvSpPr txBox="1"/>
          <p:nvPr/>
        </p:nvSpPr>
        <p:spPr>
          <a:xfrm>
            <a:off x="5148064" y="422108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panose="020B0600070205080204" pitchFamily="50" charset="-128"/>
              <a:cs typeface="+mn-cs"/>
            </a:endParaRPr>
          </a:p>
        </p:txBody>
      </p:sp>
      <p:cxnSp>
        <p:nvCxnSpPr>
          <p:cNvPr id="4" name="直線コネクタ 3">
            <a:extLst>
              <a:ext uri="{FF2B5EF4-FFF2-40B4-BE49-F238E27FC236}">
                <a16:creationId xmlns:a16="http://schemas.microsoft.com/office/drawing/2014/main" id="{0D8B509A-816D-40C3-A07F-9337FE70E5D5}"/>
              </a:ext>
            </a:extLst>
          </p:cNvPr>
          <p:cNvCxnSpPr>
            <a:cxnSpLocks/>
          </p:cNvCxnSpPr>
          <p:nvPr/>
        </p:nvCxnSpPr>
        <p:spPr>
          <a:xfrm>
            <a:off x="395536" y="2420888"/>
            <a:ext cx="151216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03049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650503"/>
          </a:xfrm>
          <a:solidFill>
            <a:schemeClr val="accent5">
              <a:lumMod val="40000"/>
              <a:lumOff val="60000"/>
            </a:schemeClr>
          </a:solidFill>
          <a:ln w="38100">
            <a:solidFill>
              <a:schemeClr val="bg1">
                <a:lumMod val="50000"/>
              </a:schemeClr>
            </a:solidFill>
          </a:ln>
        </p:spPr>
        <p:txBody>
          <a:bodyPr>
            <a:normAutofit fontScale="90000"/>
          </a:bodyPr>
          <a:lstStyle/>
          <a:p>
            <a:r>
              <a:rPr kumimoji="1" lang="ja-JP" altLang="en-US" dirty="0"/>
              <a:t>震度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DD33E7B9-D5B8-4560-8F22-60DC5FADB092}"/>
              </a:ext>
            </a:extLst>
          </p:cNvPr>
          <p:cNvSpPr txBox="1"/>
          <p:nvPr/>
        </p:nvSpPr>
        <p:spPr>
          <a:xfrm>
            <a:off x="683568" y="837023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震度算出式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DECB1844-761F-48A2-8292-30BA4A9FB288}"/>
              </a:ext>
            </a:extLst>
          </p:cNvPr>
          <p:cNvSpPr txBox="1"/>
          <p:nvPr/>
        </p:nvSpPr>
        <p:spPr>
          <a:xfrm>
            <a:off x="5148064" y="422108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4706D0C2-D054-4805-B210-206C561CC9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0996" y="737282"/>
            <a:ext cx="5184576" cy="706205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129468D3-E0C2-4F17-9A18-82D718E82835}"/>
              </a:ext>
            </a:extLst>
          </p:cNvPr>
          <p:cNvSpPr txBox="1"/>
          <p:nvPr/>
        </p:nvSpPr>
        <p:spPr>
          <a:xfrm>
            <a:off x="7020272" y="6488668"/>
            <a:ext cx="1685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(</a:t>
            </a:r>
            <a:r>
              <a:rPr kumimoji="1" lang="ja-JP" altLang="en-US" dirty="0"/>
              <a:t>気象庁、</a:t>
            </a:r>
            <a:r>
              <a:rPr kumimoji="1" lang="en-US" altLang="ja-JP" dirty="0"/>
              <a:t>1996)</a:t>
            </a:r>
            <a:endParaRPr kumimoji="1" lang="ja-JP" altLang="en-US" dirty="0"/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6E45A9A8-F13F-4089-BBB0-03F0185D20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4547" y="2389905"/>
            <a:ext cx="5838825" cy="1704975"/>
          </a:xfrm>
          <a:prstGeom prst="rect">
            <a:avLst/>
          </a:prstGeom>
        </p:spPr>
      </p:pic>
      <p:cxnSp>
        <p:nvCxnSpPr>
          <p:cNvPr id="15" name="直線矢印コネクタ 14">
            <a:extLst>
              <a:ext uri="{FF2B5EF4-FFF2-40B4-BE49-F238E27FC236}">
                <a16:creationId xmlns:a16="http://schemas.microsoft.com/office/drawing/2014/main" id="{CEF4025B-FAC8-418A-9454-BA771DE24F14}"/>
              </a:ext>
            </a:extLst>
          </p:cNvPr>
          <p:cNvCxnSpPr>
            <a:cxnSpLocks/>
          </p:cNvCxnSpPr>
          <p:nvPr/>
        </p:nvCxnSpPr>
        <p:spPr>
          <a:xfrm flipH="1" flipV="1">
            <a:off x="4139952" y="1184792"/>
            <a:ext cx="401304" cy="44162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8899EFD2-DBB0-4922-AF5E-C583DCE681D7}"/>
              </a:ext>
            </a:extLst>
          </p:cNvPr>
          <p:cNvSpPr txBox="1"/>
          <p:nvPr/>
        </p:nvSpPr>
        <p:spPr>
          <a:xfrm>
            <a:off x="4501733" y="150191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振幅</a:t>
            </a:r>
          </a:p>
        </p:txBody>
      </p:sp>
      <p:cxnSp>
        <p:nvCxnSpPr>
          <p:cNvPr id="19" name="直線矢印コネクタ 18">
            <a:extLst>
              <a:ext uri="{FF2B5EF4-FFF2-40B4-BE49-F238E27FC236}">
                <a16:creationId xmlns:a16="http://schemas.microsoft.com/office/drawing/2014/main" id="{02519DB8-492F-4B02-8222-5138AAE880F4}"/>
              </a:ext>
            </a:extLst>
          </p:cNvPr>
          <p:cNvCxnSpPr>
            <a:cxnSpLocks/>
          </p:cNvCxnSpPr>
          <p:nvPr/>
        </p:nvCxnSpPr>
        <p:spPr>
          <a:xfrm flipH="1" flipV="1">
            <a:off x="3131840" y="1206356"/>
            <a:ext cx="288032" cy="85797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3104D4FD-4282-436C-AB66-9ED231063B34}"/>
              </a:ext>
            </a:extLst>
          </p:cNvPr>
          <p:cNvSpPr txBox="1"/>
          <p:nvPr/>
        </p:nvSpPr>
        <p:spPr>
          <a:xfrm>
            <a:off x="3363293" y="2064334"/>
            <a:ext cx="5009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震度が２異なると、観測された振幅は</a:t>
            </a:r>
            <a:r>
              <a:rPr kumimoji="1" lang="en-US" altLang="ja-JP" dirty="0"/>
              <a:t>10</a:t>
            </a:r>
            <a:r>
              <a:rPr kumimoji="1" lang="ja-JP" altLang="en-US" dirty="0"/>
              <a:t>倍異なる</a:t>
            </a:r>
          </a:p>
        </p:txBody>
      </p:sp>
      <p:cxnSp>
        <p:nvCxnSpPr>
          <p:cNvPr id="23" name="直線コネクタ 22">
            <a:extLst>
              <a:ext uri="{FF2B5EF4-FFF2-40B4-BE49-F238E27FC236}">
                <a16:creationId xmlns:a16="http://schemas.microsoft.com/office/drawing/2014/main" id="{99973277-E8E8-4570-9C98-026E1D524FD5}"/>
              </a:ext>
            </a:extLst>
          </p:cNvPr>
          <p:cNvCxnSpPr>
            <a:cxnSpLocks/>
          </p:cNvCxnSpPr>
          <p:nvPr/>
        </p:nvCxnSpPr>
        <p:spPr>
          <a:xfrm>
            <a:off x="3419872" y="2348880"/>
            <a:ext cx="468052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図 25">
            <a:extLst>
              <a:ext uri="{FF2B5EF4-FFF2-40B4-BE49-F238E27FC236}">
                <a16:creationId xmlns:a16="http://schemas.microsoft.com/office/drawing/2014/main" id="{AB5D6A4A-6932-4BC5-8CA1-F35521EB40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1442" y="4013617"/>
            <a:ext cx="3729781" cy="2839305"/>
          </a:xfrm>
          <a:prstGeom prst="rect">
            <a:avLst/>
          </a:prstGeom>
        </p:spPr>
      </p:pic>
      <p:cxnSp>
        <p:nvCxnSpPr>
          <p:cNvPr id="28" name="直線矢印コネクタ 27">
            <a:extLst>
              <a:ext uri="{FF2B5EF4-FFF2-40B4-BE49-F238E27FC236}">
                <a16:creationId xmlns:a16="http://schemas.microsoft.com/office/drawing/2014/main" id="{852C6CFF-D496-492F-8888-1B96B7686283}"/>
              </a:ext>
            </a:extLst>
          </p:cNvPr>
          <p:cNvCxnSpPr/>
          <p:nvPr/>
        </p:nvCxnSpPr>
        <p:spPr>
          <a:xfrm>
            <a:off x="3491880" y="4590420"/>
            <a:ext cx="848724" cy="0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3A011F4F-6247-4F8D-8B83-B6B53EABAC64}"/>
              </a:ext>
            </a:extLst>
          </p:cNvPr>
          <p:cNvSpPr txBox="1"/>
          <p:nvPr/>
        </p:nvSpPr>
        <p:spPr>
          <a:xfrm>
            <a:off x="4642186" y="4248849"/>
            <a:ext cx="28777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1</a:t>
            </a:r>
            <a:r>
              <a:rPr kumimoji="1" lang="ja-JP" altLang="en-US" dirty="0"/>
              <a:t>～</a:t>
            </a:r>
            <a:r>
              <a:rPr kumimoji="1" lang="en-US" altLang="ja-JP" dirty="0"/>
              <a:t>10Hz</a:t>
            </a:r>
            <a:r>
              <a:rPr kumimoji="1" lang="ja-JP" altLang="en-US" dirty="0"/>
              <a:t>が主な評価対象</a:t>
            </a:r>
            <a:endParaRPr kumimoji="1" lang="en-US" altLang="ja-JP" dirty="0"/>
          </a:p>
          <a:p>
            <a:r>
              <a:rPr kumimoji="1" lang="ja-JP" altLang="en-US" dirty="0"/>
              <a:t>（人が感じやすい周波数帯）</a:t>
            </a:r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74F58154-6FC1-4980-817D-2158DDD252FA}"/>
              </a:ext>
            </a:extLst>
          </p:cNvPr>
          <p:cNvSpPr txBox="1"/>
          <p:nvPr/>
        </p:nvSpPr>
        <p:spPr>
          <a:xfrm>
            <a:off x="5652120" y="5289235"/>
            <a:ext cx="32720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木造家屋の共振周期　１～</a:t>
            </a:r>
            <a:r>
              <a:rPr kumimoji="1" lang="en-US" altLang="ja-JP" dirty="0"/>
              <a:t>2</a:t>
            </a:r>
            <a:r>
              <a:rPr kumimoji="1" lang="ja-JP" altLang="en-US" dirty="0"/>
              <a:t>秒</a:t>
            </a:r>
            <a:endParaRPr kumimoji="1" lang="en-US" altLang="ja-JP" dirty="0"/>
          </a:p>
          <a:p>
            <a:r>
              <a:rPr lang="en-US" altLang="ja-JP" dirty="0"/>
              <a:t>(</a:t>
            </a:r>
            <a:r>
              <a:rPr lang="ja-JP" altLang="en-US" dirty="0"/>
              <a:t>木造家屋が壊れやすい周期）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082102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650503"/>
          </a:xfrm>
          <a:solidFill>
            <a:schemeClr val="accent5">
              <a:lumMod val="40000"/>
              <a:lumOff val="60000"/>
            </a:schemeClr>
          </a:solidFill>
          <a:ln w="38100">
            <a:solidFill>
              <a:schemeClr val="bg1">
                <a:lumMod val="50000"/>
              </a:schemeClr>
            </a:solidFill>
          </a:ln>
        </p:spPr>
        <p:txBody>
          <a:bodyPr>
            <a:normAutofit fontScale="90000"/>
          </a:bodyPr>
          <a:lstStyle/>
          <a:p>
            <a:r>
              <a:rPr kumimoji="1" lang="ja-JP" altLang="en-US" dirty="0"/>
              <a:t>震度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AFE00B0B-D759-4189-8ECE-8388038EDB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15" y="3460082"/>
            <a:ext cx="4178842" cy="2602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F2BB7DA4-144D-4317-8794-810A6A1B9D9D}"/>
              </a:ext>
            </a:extLst>
          </p:cNvPr>
          <p:cNvSpPr txBox="1"/>
          <p:nvPr/>
        </p:nvSpPr>
        <p:spPr>
          <a:xfrm>
            <a:off x="-54941" y="6106352"/>
            <a:ext cx="4901231" cy="2764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50" charset="-128"/>
                <a:cs typeface="+mn-cs"/>
              </a:rPr>
              <a:t>(</a:t>
            </a:r>
            <a:r>
              <a:rPr kumimoji="1" lang="ja-JP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50" charset="-128"/>
                <a:cs typeface="+mn-cs"/>
              </a:rPr>
              <a:t>阪神高速　</a:t>
            </a:r>
            <a:r>
              <a:rPr kumimoji="1" lang="en-US" altLang="ja-JP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50" charset="-128"/>
                <a:cs typeface="+mn-cs"/>
                <a:hlinkClick r:id="rId3"/>
              </a:rPr>
              <a:t>https://hanshin-exp.co.jp/50th/short-story/past/story13.html</a:t>
            </a:r>
            <a:r>
              <a:rPr kumimoji="1" lang="ja-JP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50" charset="-128"/>
                <a:cs typeface="+mn-cs"/>
              </a:rPr>
              <a:t>）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DD33E7B9-D5B8-4560-8F22-60DC5FADB092}"/>
              </a:ext>
            </a:extLst>
          </p:cNvPr>
          <p:cNvSpPr txBox="1"/>
          <p:nvPr/>
        </p:nvSpPr>
        <p:spPr>
          <a:xfrm>
            <a:off x="174483" y="979508"/>
            <a:ext cx="2653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50" charset="-128"/>
                <a:cs typeface="+mn-cs"/>
              </a:rPr>
              <a:t>1995</a:t>
            </a: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50" charset="-128"/>
                <a:cs typeface="+mn-cs"/>
              </a:rPr>
              <a:t>年兵庫県南部地震　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DECB1844-761F-48A2-8292-30BA4A9FB288}"/>
              </a:ext>
            </a:extLst>
          </p:cNvPr>
          <p:cNvSpPr txBox="1"/>
          <p:nvPr/>
        </p:nvSpPr>
        <p:spPr>
          <a:xfrm>
            <a:off x="5075859" y="555598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panose="020B0600070205080204" pitchFamily="50" charset="-128"/>
              <a:cs typeface="+mn-cs"/>
            </a:endParaRPr>
          </a:p>
        </p:txBody>
      </p:sp>
      <p:pic>
        <p:nvPicPr>
          <p:cNvPr id="2050" name="Picture 2" descr="図1">
            <a:extLst>
              <a:ext uri="{FF2B5EF4-FFF2-40B4-BE49-F238E27FC236}">
                <a16:creationId xmlns:a16="http://schemas.microsoft.com/office/drawing/2014/main" id="{D5D72ADB-CE09-4392-8490-7DA8EC65C2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1916" y="795096"/>
            <a:ext cx="5402084" cy="2959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9BBC5513-AC88-4B0D-87F8-7413ED302EC4}"/>
              </a:ext>
            </a:extLst>
          </p:cNvPr>
          <p:cNvSpPr txBox="1"/>
          <p:nvPr/>
        </p:nvSpPr>
        <p:spPr>
          <a:xfrm>
            <a:off x="4427984" y="3832926"/>
            <a:ext cx="46793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dirty="0"/>
              <a:t>地震調査研究推進本部</a:t>
            </a:r>
            <a:endParaRPr kumimoji="1" lang="en-US" altLang="ja-JP" sz="1400" dirty="0"/>
          </a:p>
          <a:p>
            <a:r>
              <a:rPr kumimoji="1" lang="en-US" altLang="ja-JP" sz="1400" dirty="0"/>
              <a:t>https://www.jishin.go.jp/resource/column/column1_p10_11/</a:t>
            </a:r>
            <a:endParaRPr kumimoji="1" lang="ja-JP" altLang="en-US" sz="1400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C543BE39-42C9-4068-A277-4269C4644093}"/>
              </a:ext>
            </a:extLst>
          </p:cNvPr>
          <p:cNvSpPr txBox="1"/>
          <p:nvPr/>
        </p:nvSpPr>
        <p:spPr>
          <a:xfrm>
            <a:off x="-84037" y="6429684"/>
            <a:ext cx="6609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どれほどの範囲が強震動に襲われたかの把握に何時間か要した</a:t>
            </a:r>
          </a:p>
        </p:txBody>
      </p:sp>
      <p:sp>
        <p:nvSpPr>
          <p:cNvPr id="12" name="矢印: 右 11">
            <a:extLst>
              <a:ext uri="{FF2B5EF4-FFF2-40B4-BE49-F238E27FC236}">
                <a16:creationId xmlns:a16="http://schemas.microsoft.com/office/drawing/2014/main" id="{5284ED9E-7AA7-4DD8-A3D7-4977CB339C75}"/>
              </a:ext>
            </a:extLst>
          </p:cNvPr>
          <p:cNvSpPr/>
          <p:nvPr/>
        </p:nvSpPr>
        <p:spPr>
          <a:xfrm>
            <a:off x="6345445" y="6476122"/>
            <a:ext cx="360040" cy="2764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535E7DDB-741B-4456-A7AC-FC3A04E269AF}"/>
              </a:ext>
            </a:extLst>
          </p:cNvPr>
          <p:cNvSpPr txBox="1"/>
          <p:nvPr/>
        </p:nvSpPr>
        <p:spPr>
          <a:xfrm>
            <a:off x="6876256" y="6429684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震度の即時把握</a:t>
            </a:r>
          </a:p>
        </p:txBody>
      </p:sp>
    </p:spTree>
    <p:extLst>
      <p:ext uri="{BB962C8B-B14F-4D97-AF65-F5344CB8AC3E}">
        <p14:creationId xmlns:p14="http://schemas.microsoft.com/office/powerpoint/2010/main" val="21157448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18977</TotalTime>
  <Words>1707</Words>
  <Application>Microsoft Office PowerPoint</Application>
  <PresentationFormat>画面に合わせる (4:3)</PresentationFormat>
  <Paragraphs>250</Paragraphs>
  <Slides>25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25</vt:i4>
      </vt:variant>
    </vt:vector>
  </HeadingPairs>
  <TitlesOfParts>
    <vt:vector size="32" baseType="lpstr">
      <vt:lpstr>Meiryo</vt:lpstr>
      <vt:lpstr>游ゴシック</vt:lpstr>
      <vt:lpstr>Arial</vt:lpstr>
      <vt:lpstr>Arial</vt:lpstr>
      <vt:lpstr>Calibri</vt:lpstr>
      <vt:lpstr>Wingdings</vt:lpstr>
      <vt:lpstr>Office テーマ</vt:lpstr>
      <vt:lpstr>固体地球物理</vt:lpstr>
      <vt:lpstr>参考図書</vt:lpstr>
      <vt:lpstr>地震</vt:lpstr>
      <vt:lpstr>地震のゆれを測る</vt:lpstr>
      <vt:lpstr>ゆれの計測（MEMS)</vt:lpstr>
      <vt:lpstr>震度</vt:lpstr>
      <vt:lpstr>震度</vt:lpstr>
      <vt:lpstr>震度</vt:lpstr>
      <vt:lpstr>震度</vt:lpstr>
      <vt:lpstr>震度</vt:lpstr>
      <vt:lpstr>震度</vt:lpstr>
      <vt:lpstr>地震の規模</vt:lpstr>
      <vt:lpstr>地震の規模</vt:lpstr>
      <vt:lpstr>マグニチュード</vt:lpstr>
      <vt:lpstr>マグニチュード</vt:lpstr>
      <vt:lpstr>剛性率</vt:lpstr>
      <vt:lpstr>地震モーメント</vt:lpstr>
      <vt:lpstr>地震の規模と断層長</vt:lpstr>
      <vt:lpstr>地震のエネルギー</vt:lpstr>
      <vt:lpstr>地震モーメントの推定</vt:lpstr>
      <vt:lpstr>色々なマグニチュード</vt:lpstr>
      <vt:lpstr>色々なマグニチュード</vt:lpstr>
      <vt:lpstr>地震の発生頻度</vt:lpstr>
      <vt:lpstr>例題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地球内部構造</dc:title>
  <dc:creator>Windows ユーザー</dc:creator>
  <cp:lastModifiedBy>kusaboke338@outlook.jp</cp:lastModifiedBy>
  <cp:revision>218</cp:revision>
  <cp:lastPrinted>2021-02-09T04:46:47Z</cp:lastPrinted>
  <dcterms:created xsi:type="dcterms:W3CDTF">2020-10-02T02:47:34Z</dcterms:created>
  <dcterms:modified xsi:type="dcterms:W3CDTF">2021-04-15T02:39:00Z</dcterms:modified>
</cp:coreProperties>
</file>